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80" r:id="rId2"/>
    <p:sldId id="275" r:id="rId3"/>
    <p:sldId id="258" r:id="rId4"/>
    <p:sldId id="260" r:id="rId5"/>
    <p:sldId id="879" r:id="rId6"/>
    <p:sldId id="877" r:id="rId7"/>
    <p:sldId id="281" r:id="rId8"/>
    <p:sldId id="272" r:id="rId9"/>
    <p:sldId id="291" r:id="rId10"/>
    <p:sldId id="295" r:id="rId11"/>
    <p:sldId id="293" r:id="rId12"/>
    <p:sldId id="294" r:id="rId13"/>
    <p:sldId id="296" r:id="rId14"/>
    <p:sldId id="282" r:id="rId15"/>
    <p:sldId id="884" r:id="rId16"/>
    <p:sldId id="885" r:id="rId17"/>
    <p:sldId id="886" r:id="rId18"/>
    <p:sldId id="887" r:id="rId19"/>
    <p:sldId id="888" r:id="rId20"/>
    <p:sldId id="889" r:id="rId21"/>
    <p:sldId id="890" r:id="rId22"/>
    <p:sldId id="891" r:id="rId23"/>
    <p:sldId id="910" r:id="rId24"/>
    <p:sldId id="283" r:id="rId25"/>
    <p:sldId id="911" r:id="rId26"/>
    <p:sldId id="912" r:id="rId27"/>
    <p:sldId id="864" r:id="rId28"/>
    <p:sldId id="908" r:id="rId29"/>
    <p:sldId id="869" r:id="rId30"/>
    <p:sldId id="917" r:id="rId31"/>
    <p:sldId id="913" r:id="rId32"/>
    <p:sldId id="918" r:id="rId33"/>
    <p:sldId id="919" r:id="rId34"/>
    <p:sldId id="916" r:id="rId35"/>
    <p:sldId id="915" r:id="rId36"/>
    <p:sldId id="920" r:id="rId37"/>
    <p:sldId id="271" r:id="rId38"/>
    <p:sldId id="909" r:id="rId39"/>
    <p:sldId id="856" r:id="rId40"/>
    <p:sldId id="858" r:id="rId41"/>
    <p:sldId id="857" r:id="rId42"/>
    <p:sldId id="292" r:id="rId43"/>
    <p:sldId id="859" r:id="rId44"/>
    <p:sldId id="297" r:id="rId45"/>
    <p:sldId id="875" r:id="rId46"/>
    <p:sldId id="883" r:id="rId47"/>
    <p:sldId id="906" r:id="rId48"/>
    <p:sldId id="263" r:id="rId49"/>
    <p:sldId id="861" r:id="rId50"/>
    <p:sldId id="881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E5D"/>
    <a:srgbClr val="203556"/>
    <a:srgbClr val="00B0F0"/>
    <a:srgbClr val="D9D9D9"/>
    <a:srgbClr val="3399FF"/>
    <a:srgbClr val="3366FF"/>
    <a:srgbClr val="000000"/>
    <a:srgbClr val="5F899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2" autoAdjust="0"/>
    <p:restoredTop sz="95867" autoAdjust="0"/>
  </p:normalViewPr>
  <p:slideViewPr>
    <p:cSldViewPr snapToGrid="0">
      <p:cViewPr varScale="1">
        <p:scale>
          <a:sx n="116" d="100"/>
          <a:sy n="116" d="100"/>
        </p:scale>
        <p:origin x="24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HSM </a:t>
            </a:r>
            <a:r>
              <a:rPr lang="zh-CN" altLang="en-US" dirty="0" smtClean="0"/>
              <a:t>历年</a:t>
            </a:r>
            <a:r>
              <a:rPr lang="zh-CN" altLang="en-US" dirty="0"/>
              <a:t>销售额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231393045489555"/>
          <c:y val="0.26290146697291811"/>
          <c:w val="0.75504974966180594"/>
          <c:h val="0.632311432303564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HSM销售额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774424</c:v>
                </c:pt>
                <c:pt idx="1">
                  <c:v>908925</c:v>
                </c:pt>
                <c:pt idx="2">
                  <c:v>1018165</c:v>
                </c:pt>
                <c:pt idx="3">
                  <c:v>995573</c:v>
                </c:pt>
                <c:pt idx="4">
                  <c:v>2294617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681-473A-927D-644EFF2497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139397952"/>
        <c:axId val="-1393974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HSM销售数量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Sheet1!$C$2:$C$6</c:f>
              <c:numCache>
                <c:formatCode>0_ </c:formatCode>
                <c:ptCount val="5"/>
                <c:pt idx="0">
                  <c:v>13</c:v>
                </c:pt>
                <c:pt idx="1">
                  <c:v>16</c:v>
                </c:pt>
                <c:pt idx="2">
                  <c:v>32</c:v>
                </c:pt>
                <c:pt idx="3">
                  <c:v>46</c:v>
                </c:pt>
                <c:pt idx="4">
                  <c:v>114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681-473A-927D-644EFF2497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39396320"/>
        <c:axId val="-139396864"/>
      </c:lineChart>
      <c:catAx>
        <c:axId val="-13939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9397408"/>
        <c:crosses val="autoZero"/>
        <c:auto val="1"/>
        <c:lblAlgn val="ctr"/>
        <c:lblOffset val="100"/>
        <c:noMultiLvlLbl val="0"/>
      </c:catAx>
      <c:valAx>
        <c:axId val="-139397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9397952"/>
        <c:crosses val="autoZero"/>
        <c:crossBetween val="between"/>
      </c:valAx>
      <c:valAx>
        <c:axId val="-139396864"/>
        <c:scaling>
          <c:orientation val="minMax"/>
        </c:scaling>
        <c:delete val="0"/>
        <c:axPos val="r"/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9396320"/>
        <c:crosses val="max"/>
        <c:crossBetween val="between"/>
      </c:valAx>
      <c:catAx>
        <c:axId val="-1393963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393968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368504730791244"/>
          <c:y val="0.14708383140912903"/>
          <c:w val="0.54265877455587253"/>
          <c:h val="6.94358637818951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HSA </a:t>
            </a:r>
            <a:r>
              <a:rPr lang="zh-CN" altLang="en-US" dirty="0" smtClean="0"/>
              <a:t>历年销售额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048166071021657"/>
          <c:y val="0.23376697834645668"/>
          <c:w val="0.77286559729640991"/>
          <c:h val="0.690691437007874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HSA销售额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2697446</c:v>
                </c:pt>
                <c:pt idx="1">
                  <c:v>2813841</c:v>
                </c:pt>
                <c:pt idx="2">
                  <c:v>5000529</c:v>
                </c:pt>
                <c:pt idx="3">
                  <c:v>6341214</c:v>
                </c:pt>
                <c:pt idx="4">
                  <c:v>4032462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D89-4859-A01A-55FF2FE6F1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333457696"/>
        <c:axId val="-33345824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HSA销售台数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  <c:pt idx="4">
                  <c:v>2017年</c:v>
                </c:pt>
              </c:strCache>
            </c:strRef>
          </c:cat>
          <c:val>
            <c:numRef>
              <c:f>Sheet1!$C$2:$C$6</c:f>
              <c:numCache>
                <c:formatCode>0_ </c:formatCode>
                <c:ptCount val="5"/>
                <c:pt idx="0">
                  <c:v>67</c:v>
                </c:pt>
                <c:pt idx="1">
                  <c:v>99</c:v>
                </c:pt>
                <c:pt idx="2">
                  <c:v>226</c:v>
                </c:pt>
                <c:pt idx="3">
                  <c:v>241</c:v>
                </c:pt>
                <c:pt idx="4">
                  <c:v>195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D89-4859-A01A-55FF2FE6F1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33460960"/>
        <c:axId val="-333456064"/>
      </c:lineChart>
      <c:catAx>
        <c:axId val="-33345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33458240"/>
        <c:crosses val="autoZero"/>
        <c:auto val="1"/>
        <c:lblAlgn val="ctr"/>
        <c:lblOffset val="100"/>
        <c:noMultiLvlLbl val="0"/>
      </c:catAx>
      <c:valAx>
        <c:axId val="-33345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33457696"/>
        <c:crosses val="autoZero"/>
        <c:crossBetween val="between"/>
      </c:valAx>
      <c:valAx>
        <c:axId val="-333456064"/>
        <c:scaling>
          <c:orientation val="minMax"/>
        </c:scaling>
        <c:delete val="0"/>
        <c:axPos val="r"/>
        <c:numFmt formatCode="0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33460960"/>
        <c:crosses val="max"/>
        <c:crossBetween val="between"/>
      </c:valAx>
      <c:catAx>
        <c:axId val="-333460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3334560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888627765049815"/>
          <c:y val="0.13885247973424328"/>
          <c:w val="0.5866912181427093"/>
          <c:h val="7.01059777212081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HSA </a:t>
            </a:r>
            <a:r>
              <a:rPr lang="zh-CN" altLang="en-US" dirty="0" smtClean="0"/>
              <a:t>历年销售额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048166071021657"/>
          <c:y val="0.23376697834645668"/>
          <c:w val="0.77286559729640991"/>
          <c:h val="0.690691437007874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智·源 销售额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2018年</c:v>
                </c:pt>
                <c:pt idx="1">
                  <c:v>2019年</c:v>
                </c:pt>
                <c:pt idx="2">
                  <c:v>2020年</c:v>
                </c:pt>
                <c:pt idx="3">
                  <c:v>2021年</c:v>
                </c:pt>
                <c:pt idx="4">
                  <c:v>2022年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500000</c:v>
                </c:pt>
                <c:pt idx="1">
                  <c:v>8000000</c:v>
                </c:pt>
                <c:pt idx="2">
                  <c:v>20000000</c:v>
                </c:pt>
                <c:pt idx="3">
                  <c:v>35000000</c:v>
                </c:pt>
                <c:pt idx="4">
                  <c:v>50000000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D89-4859-A01A-55FF2FE6F1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339192944"/>
        <c:axId val="-339194576"/>
      </c:barChart>
      <c:catAx>
        <c:axId val="-33919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39194576"/>
        <c:crosses val="autoZero"/>
        <c:auto val="1"/>
        <c:lblAlgn val="ctr"/>
        <c:lblOffset val="100"/>
        <c:noMultiLvlLbl val="0"/>
      </c:catAx>
      <c:valAx>
        <c:axId val="-339194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39192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888627765049815"/>
          <c:y val="0.13885247973424328"/>
          <c:w val="0.5866912181427093"/>
          <c:h val="7.01059777212081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125282-74D9-435D-9823-4E619644881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D73A12-40F4-4C7A-9C54-7A356A6F485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BE48F-C920-4C48-97EA-0D986B780537}" type="par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A843-93BA-44EC-B8C3-45EFACD96EEC}" type="sib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4044E4-B645-42C9-94A0-C59BBC76066D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</dgm:t>
    </dgm:pt>
    <dgm:pt modelId="{8EBDC4D9-4349-4D91-8EC7-EB483A8412F9}" type="par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B93D77-EC7F-4147-893A-B5340A2770A6}" type="sib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9E0ED1-EF36-43E0-981F-8FECC6061F60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</dgm:t>
    </dgm:pt>
    <dgm:pt modelId="{7B535583-E7AD-4AFC-BFB2-3541093E9A11}" type="par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B6DE69-BD7F-4345-B61F-40F620A5E145}" type="sib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3EC969-BF70-4133-8589-EAC9105D6DE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</dgm:t>
    </dgm:pt>
    <dgm:pt modelId="{FF5CBB6E-3808-47D2-925F-DBEA57478CFC}" type="par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D53D21-716F-4575-86AD-46FAF151DBDB}" type="sib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5DC3DA-38C8-4D3B-A43B-B6AA11B06429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5FEFBC-D8F6-4E2B-90CA-9BD26D21FE34}" type="par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87DBFC-791D-4314-A783-0205A49E2678}" type="sib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114FD-87EF-4526-8118-96DBE034C1E7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462C1F-8E0E-4DCD-BDFA-3F64C5E8B1D5}" type="par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E52058-7B9B-4C39-9472-2EB4BF0C4ADB}" type="sib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37988C-B1FA-436A-A681-ADFC5B34431F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gm:t>
    </dgm:pt>
    <dgm:pt modelId="{64712919-0F13-45CE-97BF-9AF490FC561A}" type="par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0F9487-1326-4B1D-B56E-45D1D449D72D}" type="sib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9D3C0B-366F-4293-BFDA-3A9830E5A573}">
      <dgm:prSet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超融合！？</a:t>
          </a:r>
        </a:p>
      </dgm:t>
    </dgm:pt>
    <dgm:pt modelId="{E9177B82-8501-46E0-BA24-153619E66D8C}" type="par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E253CDD9-2152-4CFE-ACE4-ED61D65AFD66}" type="sib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7DC29EDA-C515-4BAF-A293-B379D8E3321E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</dgm:t>
    </dgm:pt>
    <dgm:pt modelId="{AADECB23-6382-4BE8-A23C-2ADE1F547343}" type="par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2D2DE581-72CA-4A41-B852-D48A113AACCE}" type="sib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075B8F5A-0D7F-4989-939D-FDFF24442AB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通过数据挖掘、机器学习、人工智能等技术，减少专业安全管理团队建设的成本投入</a:t>
          </a:r>
        </a:p>
      </dgm:t>
    </dgm:pt>
    <dgm:pt modelId="{D29DC48F-7043-4604-B23D-EE7532DEBC58}" type="par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DC632B39-2584-47CE-B01B-9077AD038C5F}" type="sib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2275457A-E01C-4BCC-8FFA-6B1AD1C38B3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gm:t>
    </dgm:pt>
    <dgm:pt modelId="{EDDD9411-AE22-49A2-833B-5D90A5A6C97F}" type="par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39C66D2D-9572-481E-9CC7-C444EA68E86F}" type="sib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663AEE36-C326-4E6D-A211-C1C8EB791E71}">
      <dgm:prSet phldrT="[文本]" custT="1"/>
      <dgm:spPr/>
      <dgm:t>
        <a:bodyPr/>
        <a:lstStyle/>
        <a:p>
          <a:r>
            <a:rPr lang="zh-CN" altLang="en-US" sz="1200" b="0" i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DD6D63-8608-4787-9B47-505B22B715FA}" type="par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9AF4C5-84C8-4737-9C0B-13169E889A3B}" type="sib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660ADB-38EC-43FE-A4FF-FA594A11E1A5}" type="pres">
      <dgm:prSet presAssocID="{E6125282-74D9-435D-9823-4E619644881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86A06454-6CE2-495D-8858-F41F59EAF516}" type="pres">
      <dgm:prSet presAssocID="{A1D73A12-40F4-4C7A-9C54-7A356A6F4853}" presName="composite" presStyleCnt="0"/>
      <dgm:spPr/>
    </dgm:pt>
    <dgm:pt modelId="{4C2C660D-895E-4A4C-8345-CF6CA9B51410}" type="pres">
      <dgm:prSet presAssocID="{A1D73A12-40F4-4C7A-9C54-7A356A6F4853}" presName="LShape" presStyleLbl="alignNode1" presStyleIdx="0" presStyleCnt="9"/>
      <dgm:spPr/>
    </dgm:pt>
    <dgm:pt modelId="{1C026FD0-E3FA-4A15-8D66-BEEFFAADC2F0}" type="pres">
      <dgm:prSet presAssocID="{A1D73A12-40F4-4C7A-9C54-7A356A6F485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F84F9-0B90-49D7-979A-6C287F9BA709}" type="pres">
      <dgm:prSet presAssocID="{A1D73A12-40F4-4C7A-9C54-7A356A6F4853}" presName="Triangle" presStyleLbl="alignNode1" presStyleIdx="1" presStyleCnt="9"/>
      <dgm:spPr/>
    </dgm:pt>
    <dgm:pt modelId="{2E94DDAC-279D-4A9A-9002-9A9DD62938E2}" type="pres">
      <dgm:prSet presAssocID="{3B19A843-93BA-44EC-B8C3-45EFACD96EEC}" presName="sibTrans" presStyleCnt="0"/>
      <dgm:spPr/>
    </dgm:pt>
    <dgm:pt modelId="{5AFB5263-DE67-48B5-8545-D5A48E4D6920}" type="pres">
      <dgm:prSet presAssocID="{3B19A843-93BA-44EC-B8C3-45EFACD96EEC}" presName="space" presStyleCnt="0"/>
      <dgm:spPr/>
    </dgm:pt>
    <dgm:pt modelId="{0DA921EF-408A-48F4-95FD-8D519F142918}" type="pres">
      <dgm:prSet presAssocID="{604044E4-B645-42C9-94A0-C59BBC76066D}" presName="composite" presStyleCnt="0"/>
      <dgm:spPr/>
    </dgm:pt>
    <dgm:pt modelId="{D7C96B1C-841C-47CE-9664-AC213123C25B}" type="pres">
      <dgm:prSet presAssocID="{604044E4-B645-42C9-94A0-C59BBC76066D}" presName="LShape" presStyleLbl="alignNode1" presStyleIdx="2" presStyleCnt="9"/>
      <dgm:spPr/>
    </dgm:pt>
    <dgm:pt modelId="{AC58122B-1E64-498F-8555-60DBF85AB278}" type="pres">
      <dgm:prSet presAssocID="{604044E4-B645-42C9-94A0-C59BBC76066D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842FFE-C275-4436-8EBF-20C969A9BFF8}" type="pres">
      <dgm:prSet presAssocID="{604044E4-B645-42C9-94A0-C59BBC76066D}" presName="Triangle" presStyleLbl="alignNode1" presStyleIdx="3" presStyleCnt="9"/>
      <dgm:spPr/>
    </dgm:pt>
    <dgm:pt modelId="{28E9F9A4-138E-4C48-8F76-B0D4FE2B21E3}" type="pres">
      <dgm:prSet presAssocID="{30B93D77-EC7F-4147-893A-B5340A2770A6}" presName="sibTrans" presStyleCnt="0"/>
      <dgm:spPr/>
    </dgm:pt>
    <dgm:pt modelId="{C2F07A16-56F0-4A96-9DD4-7C3379AED3AD}" type="pres">
      <dgm:prSet presAssocID="{30B93D77-EC7F-4147-893A-B5340A2770A6}" presName="space" presStyleCnt="0"/>
      <dgm:spPr/>
    </dgm:pt>
    <dgm:pt modelId="{361C35A7-6643-4B74-A1DD-2683B0F28FD1}" type="pres">
      <dgm:prSet presAssocID="{069E0ED1-EF36-43E0-981F-8FECC6061F60}" presName="composite" presStyleCnt="0"/>
      <dgm:spPr/>
    </dgm:pt>
    <dgm:pt modelId="{B1029B47-639F-4115-A09E-373B1C8DA56D}" type="pres">
      <dgm:prSet presAssocID="{069E0ED1-EF36-43E0-981F-8FECC6061F60}" presName="LShape" presStyleLbl="alignNode1" presStyleIdx="4" presStyleCnt="9"/>
      <dgm:spPr/>
    </dgm:pt>
    <dgm:pt modelId="{8868649C-D20C-4171-AD80-D3545666DC4C}" type="pres">
      <dgm:prSet presAssocID="{069E0ED1-EF36-43E0-981F-8FECC6061F6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126EE4-6309-48BD-9B95-8C6376C9CF78}" type="pres">
      <dgm:prSet presAssocID="{069E0ED1-EF36-43E0-981F-8FECC6061F60}" presName="Triangle" presStyleLbl="alignNode1" presStyleIdx="5" presStyleCnt="9"/>
      <dgm:spPr/>
    </dgm:pt>
    <dgm:pt modelId="{81092D46-6C2B-4087-BA13-5584B7F9143E}" type="pres">
      <dgm:prSet presAssocID="{6DB6DE69-BD7F-4345-B61F-40F620A5E145}" presName="sibTrans" presStyleCnt="0"/>
      <dgm:spPr/>
    </dgm:pt>
    <dgm:pt modelId="{1283E0E8-CFDE-4E86-A185-6EA8EF8CCE03}" type="pres">
      <dgm:prSet presAssocID="{6DB6DE69-BD7F-4345-B61F-40F620A5E145}" presName="space" presStyleCnt="0"/>
      <dgm:spPr/>
    </dgm:pt>
    <dgm:pt modelId="{AE335DE0-5375-4367-AAAB-62778477F269}" type="pres">
      <dgm:prSet presAssocID="{263EC969-BF70-4133-8589-EAC9105D6DE3}" presName="composite" presStyleCnt="0"/>
      <dgm:spPr/>
    </dgm:pt>
    <dgm:pt modelId="{95406E05-63B1-4033-9E39-7B58ECA4BF64}" type="pres">
      <dgm:prSet presAssocID="{263EC969-BF70-4133-8589-EAC9105D6DE3}" presName="LShape" presStyleLbl="alignNode1" presStyleIdx="6" presStyleCnt="9"/>
      <dgm:spPr/>
    </dgm:pt>
    <dgm:pt modelId="{AD12F340-87E4-413F-BE29-D7F3E1C8DAE2}" type="pres">
      <dgm:prSet presAssocID="{263EC969-BF70-4133-8589-EAC9105D6DE3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E24995-DB4D-410D-92FD-6A66A807162D}" type="pres">
      <dgm:prSet presAssocID="{263EC969-BF70-4133-8589-EAC9105D6DE3}" presName="Triangle" presStyleLbl="alignNode1" presStyleIdx="7" presStyleCnt="9"/>
      <dgm:spPr/>
    </dgm:pt>
    <dgm:pt modelId="{1DA0A495-0649-4838-B8CE-8822BE039B59}" type="pres">
      <dgm:prSet presAssocID="{BDD53D21-716F-4575-86AD-46FAF151DBDB}" presName="sibTrans" presStyleCnt="0"/>
      <dgm:spPr/>
    </dgm:pt>
    <dgm:pt modelId="{E286C2A8-FA62-449B-9986-6AC396865E5C}" type="pres">
      <dgm:prSet presAssocID="{BDD53D21-716F-4575-86AD-46FAF151DBDB}" presName="space" presStyleCnt="0"/>
      <dgm:spPr/>
    </dgm:pt>
    <dgm:pt modelId="{7383A2DD-41B4-4B89-99A8-CEA2806E5C3A}" type="pres">
      <dgm:prSet presAssocID="{F89D3C0B-366F-4293-BFDA-3A9830E5A573}" presName="composite" presStyleCnt="0"/>
      <dgm:spPr/>
    </dgm:pt>
    <dgm:pt modelId="{5F49902C-8323-40C8-BA89-5D0936371A55}" type="pres">
      <dgm:prSet presAssocID="{F89D3C0B-366F-4293-BFDA-3A9830E5A573}" presName="LShape" presStyleLbl="alignNode1" presStyleIdx="8" presStyleCnt="9"/>
      <dgm:spPr/>
    </dgm:pt>
    <dgm:pt modelId="{5F96CD34-A340-45ED-AC7D-BC9D9B10CF08}" type="pres">
      <dgm:prSet presAssocID="{F89D3C0B-366F-4293-BFDA-3A9830E5A573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4B3ADA-3EEC-431D-966A-818664489EFD}" srcId="{F89D3C0B-366F-4293-BFDA-3A9830E5A573}" destId="{7DC29EDA-C515-4BAF-A293-B379D8E3321E}" srcOrd="0" destOrd="0" parTransId="{AADECB23-6382-4BE8-A23C-2ADE1F547343}" sibTransId="{2D2DE581-72CA-4A41-B852-D48A113AACCE}"/>
    <dgm:cxn modelId="{A268ACA2-6359-4205-8C39-4B3174A53669}" srcId="{E6125282-74D9-435D-9823-4E6196448814}" destId="{604044E4-B645-42C9-94A0-C59BBC76066D}" srcOrd="1" destOrd="0" parTransId="{8EBDC4D9-4349-4D91-8EC7-EB483A8412F9}" sibTransId="{30B93D77-EC7F-4147-893A-B5340A2770A6}"/>
    <dgm:cxn modelId="{6E2004B9-E6DF-4F66-99A3-AD52AA13B34E}" srcId="{F89D3C0B-366F-4293-BFDA-3A9830E5A573}" destId="{075B8F5A-0D7F-4989-939D-FDFF24442AB1}" srcOrd="1" destOrd="0" parTransId="{D29DC48F-7043-4604-B23D-EE7532DEBC58}" sibTransId="{DC632B39-2584-47CE-B01B-9077AD038C5F}"/>
    <dgm:cxn modelId="{0A18B82D-E736-4536-AF34-90D641CEA227}" type="presOf" srcId="{2275457A-E01C-4BCC-8FFA-6B1AD1C38B31}" destId="{5F96CD34-A340-45ED-AC7D-BC9D9B10CF08}" srcOrd="0" destOrd="3" presId="urn:microsoft.com/office/officeart/2009/3/layout/StepUpProcess"/>
    <dgm:cxn modelId="{A5415512-36E6-4C09-8491-ACE7DFF6B709}" type="presOf" srcId="{F89D3C0B-366F-4293-BFDA-3A9830E5A573}" destId="{5F96CD34-A340-45ED-AC7D-BC9D9B10CF08}" srcOrd="0" destOrd="0" presId="urn:microsoft.com/office/officeart/2009/3/layout/StepUpProcess"/>
    <dgm:cxn modelId="{936A7B5D-7C8F-4F12-BFC1-24B3F64B20F9}" srcId="{E6125282-74D9-435D-9823-4E6196448814}" destId="{263EC969-BF70-4133-8589-EAC9105D6DE3}" srcOrd="3" destOrd="0" parTransId="{FF5CBB6E-3808-47D2-925F-DBEA57478CFC}" sibTransId="{BDD53D21-716F-4575-86AD-46FAF151DBDB}"/>
    <dgm:cxn modelId="{D890742A-8B6D-48CE-8006-093AF07FE6A9}" type="presOf" srcId="{7DC29EDA-C515-4BAF-A293-B379D8E3321E}" destId="{5F96CD34-A340-45ED-AC7D-BC9D9B10CF08}" srcOrd="0" destOrd="1" presId="urn:microsoft.com/office/officeart/2009/3/layout/StepUpProcess"/>
    <dgm:cxn modelId="{B59AE561-1FA2-4EB7-A852-948CA3ACACF9}" type="presOf" srcId="{663AEE36-C326-4E6D-A211-C1C8EB791E71}" destId="{1C026FD0-E3FA-4A15-8D66-BEEFFAADC2F0}" srcOrd="0" destOrd="1" presId="urn:microsoft.com/office/officeart/2009/3/layout/StepUpProcess"/>
    <dgm:cxn modelId="{CE147684-0F46-4190-8DF6-CCDBEA02DE09}" srcId="{069E0ED1-EF36-43E0-981F-8FECC6061F60}" destId="{026114FD-87EF-4526-8118-96DBE034C1E7}" srcOrd="0" destOrd="0" parTransId="{35462C1F-8E0E-4DCD-BDFA-3F64C5E8B1D5}" sibTransId="{6AE52058-7B9B-4C39-9472-2EB4BF0C4ADB}"/>
    <dgm:cxn modelId="{9D526E96-DA44-4F89-B010-969AC83BBD10}" srcId="{F89D3C0B-366F-4293-BFDA-3A9830E5A573}" destId="{2275457A-E01C-4BCC-8FFA-6B1AD1C38B31}" srcOrd="2" destOrd="0" parTransId="{EDDD9411-AE22-49A2-833B-5D90A5A6C97F}" sibTransId="{39C66D2D-9572-481E-9CC7-C444EA68E86F}"/>
    <dgm:cxn modelId="{668CE75D-C01B-427B-B5F4-5DDCCECA3E02}" srcId="{E6125282-74D9-435D-9823-4E6196448814}" destId="{A1D73A12-40F4-4C7A-9C54-7A356A6F4853}" srcOrd="0" destOrd="0" parTransId="{D2FBE48F-C920-4C48-97EA-0D986B780537}" sibTransId="{3B19A843-93BA-44EC-B8C3-45EFACD96EEC}"/>
    <dgm:cxn modelId="{332E893F-08C9-4ACA-A7D6-7DC667D89AA2}" srcId="{263EC969-BF70-4133-8589-EAC9105D6DE3}" destId="{6337988C-B1FA-436A-A681-ADFC5B34431F}" srcOrd="0" destOrd="0" parTransId="{64712919-0F13-45CE-97BF-9AF490FC561A}" sibTransId="{EC0F9487-1326-4B1D-B56E-45D1D449D72D}"/>
    <dgm:cxn modelId="{83AB70AB-DC52-4193-9F79-B53AD23316AE}" type="presOf" srcId="{263EC969-BF70-4133-8589-EAC9105D6DE3}" destId="{AD12F340-87E4-413F-BE29-D7F3E1C8DAE2}" srcOrd="0" destOrd="0" presId="urn:microsoft.com/office/officeart/2009/3/layout/StepUpProcess"/>
    <dgm:cxn modelId="{DB324842-0B0C-4E18-A258-0AC92EAC616D}" type="presOf" srcId="{A1D73A12-40F4-4C7A-9C54-7A356A6F4853}" destId="{1C026FD0-E3FA-4A15-8D66-BEEFFAADC2F0}" srcOrd="0" destOrd="0" presId="urn:microsoft.com/office/officeart/2009/3/layout/StepUpProcess"/>
    <dgm:cxn modelId="{46CB5DF8-2644-4AAA-B5E8-5611BE74D472}" type="presOf" srcId="{069E0ED1-EF36-43E0-981F-8FECC6061F60}" destId="{8868649C-D20C-4171-AD80-D3545666DC4C}" srcOrd="0" destOrd="0" presId="urn:microsoft.com/office/officeart/2009/3/layout/StepUpProcess"/>
    <dgm:cxn modelId="{E72EFF6C-412D-4610-B9E3-81766955910D}" type="presOf" srcId="{026114FD-87EF-4526-8118-96DBE034C1E7}" destId="{8868649C-D20C-4171-AD80-D3545666DC4C}" srcOrd="0" destOrd="1" presId="urn:microsoft.com/office/officeart/2009/3/layout/StepUpProcess"/>
    <dgm:cxn modelId="{B5EE41ED-01F4-46A7-AE83-CB6FA2E36054}" type="presOf" srcId="{F65DC3DA-38C8-4D3B-A43B-B6AA11B06429}" destId="{AC58122B-1E64-498F-8555-60DBF85AB278}" srcOrd="0" destOrd="1" presId="urn:microsoft.com/office/officeart/2009/3/layout/StepUpProcess"/>
    <dgm:cxn modelId="{ABAAE3A8-4A68-413F-928B-5A796F91AA8C}" srcId="{604044E4-B645-42C9-94A0-C59BBC76066D}" destId="{F65DC3DA-38C8-4D3B-A43B-B6AA11B06429}" srcOrd="0" destOrd="0" parTransId="{265FEFBC-D8F6-4E2B-90CA-9BD26D21FE34}" sibTransId="{1D87DBFC-791D-4314-A783-0205A49E2678}"/>
    <dgm:cxn modelId="{4C741D0D-C4E4-4A07-9526-95110E7546DD}" srcId="{E6125282-74D9-435D-9823-4E6196448814}" destId="{069E0ED1-EF36-43E0-981F-8FECC6061F60}" srcOrd="2" destOrd="0" parTransId="{7B535583-E7AD-4AFC-BFB2-3541093E9A11}" sibTransId="{6DB6DE69-BD7F-4345-B61F-40F620A5E145}"/>
    <dgm:cxn modelId="{54CE8040-FDF1-4856-B433-A4747C0E94A6}" srcId="{E6125282-74D9-435D-9823-4E6196448814}" destId="{F89D3C0B-366F-4293-BFDA-3A9830E5A573}" srcOrd="4" destOrd="0" parTransId="{E9177B82-8501-46E0-BA24-153619E66D8C}" sibTransId="{E253CDD9-2152-4CFE-ACE4-ED61D65AFD66}"/>
    <dgm:cxn modelId="{982C8DAA-23B9-4B00-A16A-FAC4DC046544}" type="presOf" srcId="{604044E4-B645-42C9-94A0-C59BBC76066D}" destId="{AC58122B-1E64-498F-8555-60DBF85AB278}" srcOrd="0" destOrd="0" presId="urn:microsoft.com/office/officeart/2009/3/layout/StepUpProcess"/>
    <dgm:cxn modelId="{0A7C17FA-4191-4216-8110-1FA3714EAEFA}" type="presOf" srcId="{E6125282-74D9-435D-9823-4E6196448814}" destId="{BE660ADB-38EC-43FE-A4FF-FA594A11E1A5}" srcOrd="0" destOrd="0" presId="urn:microsoft.com/office/officeart/2009/3/layout/StepUpProcess"/>
    <dgm:cxn modelId="{C698CD26-D60F-44BC-8177-B46E3211E36C}" type="presOf" srcId="{6337988C-B1FA-436A-A681-ADFC5B34431F}" destId="{AD12F340-87E4-413F-BE29-D7F3E1C8DAE2}" srcOrd="0" destOrd="1" presId="urn:microsoft.com/office/officeart/2009/3/layout/StepUpProcess"/>
    <dgm:cxn modelId="{FA36C1F9-C1B3-4E46-BB59-EB93E07E58B3}" srcId="{A1D73A12-40F4-4C7A-9C54-7A356A6F4853}" destId="{663AEE36-C326-4E6D-A211-C1C8EB791E71}" srcOrd="0" destOrd="0" parTransId="{48DD6D63-8608-4787-9B47-505B22B715FA}" sibTransId="{BE9AF4C5-84C8-4737-9C0B-13169E889A3B}"/>
    <dgm:cxn modelId="{15211BD9-9C13-46FA-B16F-504B38C8C5D1}" type="presOf" srcId="{075B8F5A-0D7F-4989-939D-FDFF24442AB1}" destId="{5F96CD34-A340-45ED-AC7D-BC9D9B10CF08}" srcOrd="0" destOrd="2" presId="urn:microsoft.com/office/officeart/2009/3/layout/StepUpProcess"/>
    <dgm:cxn modelId="{8EE858B5-7847-4EF5-815F-CEE91B4C7BBA}" type="presParOf" srcId="{BE660ADB-38EC-43FE-A4FF-FA594A11E1A5}" destId="{86A06454-6CE2-495D-8858-F41F59EAF516}" srcOrd="0" destOrd="0" presId="urn:microsoft.com/office/officeart/2009/3/layout/StepUpProcess"/>
    <dgm:cxn modelId="{9CF26E26-2501-49F4-A2C8-40D5AC7A8E29}" type="presParOf" srcId="{86A06454-6CE2-495D-8858-F41F59EAF516}" destId="{4C2C660D-895E-4A4C-8345-CF6CA9B51410}" srcOrd="0" destOrd="0" presId="urn:microsoft.com/office/officeart/2009/3/layout/StepUpProcess"/>
    <dgm:cxn modelId="{36D51DE4-B662-42FA-9FF9-82C571D2F1FF}" type="presParOf" srcId="{86A06454-6CE2-495D-8858-F41F59EAF516}" destId="{1C026FD0-E3FA-4A15-8D66-BEEFFAADC2F0}" srcOrd="1" destOrd="0" presId="urn:microsoft.com/office/officeart/2009/3/layout/StepUpProcess"/>
    <dgm:cxn modelId="{A27E62BC-CE50-4F1E-8DC6-B3DEC5181F0B}" type="presParOf" srcId="{86A06454-6CE2-495D-8858-F41F59EAF516}" destId="{B30F84F9-0B90-49D7-979A-6C287F9BA709}" srcOrd="2" destOrd="0" presId="urn:microsoft.com/office/officeart/2009/3/layout/StepUpProcess"/>
    <dgm:cxn modelId="{8D0C3337-9442-47FD-8B5C-7821FACA0D60}" type="presParOf" srcId="{BE660ADB-38EC-43FE-A4FF-FA594A11E1A5}" destId="{2E94DDAC-279D-4A9A-9002-9A9DD62938E2}" srcOrd="1" destOrd="0" presId="urn:microsoft.com/office/officeart/2009/3/layout/StepUpProcess"/>
    <dgm:cxn modelId="{65AF8AE6-821A-44B9-880D-4775631AF64D}" type="presParOf" srcId="{2E94DDAC-279D-4A9A-9002-9A9DD62938E2}" destId="{5AFB5263-DE67-48B5-8545-D5A48E4D6920}" srcOrd="0" destOrd="0" presId="urn:microsoft.com/office/officeart/2009/3/layout/StepUpProcess"/>
    <dgm:cxn modelId="{4D555A07-B3A1-459D-AEB8-684F60CB4E0B}" type="presParOf" srcId="{BE660ADB-38EC-43FE-A4FF-FA594A11E1A5}" destId="{0DA921EF-408A-48F4-95FD-8D519F142918}" srcOrd="2" destOrd="0" presId="urn:microsoft.com/office/officeart/2009/3/layout/StepUpProcess"/>
    <dgm:cxn modelId="{5F98C74D-EB4D-4C88-9D3D-CF10AADC5820}" type="presParOf" srcId="{0DA921EF-408A-48F4-95FD-8D519F142918}" destId="{D7C96B1C-841C-47CE-9664-AC213123C25B}" srcOrd="0" destOrd="0" presId="urn:microsoft.com/office/officeart/2009/3/layout/StepUpProcess"/>
    <dgm:cxn modelId="{E943B8A3-130E-4454-9737-F21A2F597D0A}" type="presParOf" srcId="{0DA921EF-408A-48F4-95FD-8D519F142918}" destId="{AC58122B-1E64-498F-8555-60DBF85AB278}" srcOrd="1" destOrd="0" presId="urn:microsoft.com/office/officeart/2009/3/layout/StepUpProcess"/>
    <dgm:cxn modelId="{AFEF2166-008C-447D-A65B-F4716ACEA573}" type="presParOf" srcId="{0DA921EF-408A-48F4-95FD-8D519F142918}" destId="{EB842FFE-C275-4436-8EBF-20C969A9BFF8}" srcOrd="2" destOrd="0" presId="urn:microsoft.com/office/officeart/2009/3/layout/StepUpProcess"/>
    <dgm:cxn modelId="{E0C862CF-81FE-4804-8645-E3CC583609C2}" type="presParOf" srcId="{BE660ADB-38EC-43FE-A4FF-FA594A11E1A5}" destId="{28E9F9A4-138E-4C48-8F76-B0D4FE2B21E3}" srcOrd="3" destOrd="0" presId="urn:microsoft.com/office/officeart/2009/3/layout/StepUpProcess"/>
    <dgm:cxn modelId="{88C507F1-F31A-43E9-BD88-071E154CA12F}" type="presParOf" srcId="{28E9F9A4-138E-4C48-8F76-B0D4FE2B21E3}" destId="{C2F07A16-56F0-4A96-9DD4-7C3379AED3AD}" srcOrd="0" destOrd="0" presId="urn:microsoft.com/office/officeart/2009/3/layout/StepUpProcess"/>
    <dgm:cxn modelId="{CA202E9D-03E0-4C66-8AF3-87C7552EB246}" type="presParOf" srcId="{BE660ADB-38EC-43FE-A4FF-FA594A11E1A5}" destId="{361C35A7-6643-4B74-A1DD-2683B0F28FD1}" srcOrd="4" destOrd="0" presId="urn:microsoft.com/office/officeart/2009/3/layout/StepUpProcess"/>
    <dgm:cxn modelId="{926D786A-ED7D-41C5-B119-CEE31067AC9D}" type="presParOf" srcId="{361C35A7-6643-4B74-A1DD-2683B0F28FD1}" destId="{B1029B47-639F-4115-A09E-373B1C8DA56D}" srcOrd="0" destOrd="0" presId="urn:microsoft.com/office/officeart/2009/3/layout/StepUpProcess"/>
    <dgm:cxn modelId="{D57D7059-25CA-441D-9150-4A2DB2CF0446}" type="presParOf" srcId="{361C35A7-6643-4B74-A1DD-2683B0F28FD1}" destId="{8868649C-D20C-4171-AD80-D3545666DC4C}" srcOrd="1" destOrd="0" presId="urn:microsoft.com/office/officeart/2009/3/layout/StepUpProcess"/>
    <dgm:cxn modelId="{081BB15C-43D9-41E3-9BBC-863F098B74B5}" type="presParOf" srcId="{361C35A7-6643-4B74-A1DD-2683B0F28FD1}" destId="{D6126EE4-6309-48BD-9B95-8C6376C9CF78}" srcOrd="2" destOrd="0" presId="urn:microsoft.com/office/officeart/2009/3/layout/StepUpProcess"/>
    <dgm:cxn modelId="{8DC43897-B89C-47B9-8713-F78602E6E109}" type="presParOf" srcId="{BE660ADB-38EC-43FE-A4FF-FA594A11E1A5}" destId="{81092D46-6C2B-4087-BA13-5584B7F9143E}" srcOrd="5" destOrd="0" presId="urn:microsoft.com/office/officeart/2009/3/layout/StepUpProcess"/>
    <dgm:cxn modelId="{BDFCE10C-0DF6-4490-9833-D61912651038}" type="presParOf" srcId="{81092D46-6C2B-4087-BA13-5584B7F9143E}" destId="{1283E0E8-CFDE-4E86-A185-6EA8EF8CCE03}" srcOrd="0" destOrd="0" presId="urn:microsoft.com/office/officeart/2009/3/layout/StepUpProcess"/>
    <dgm:cxn modelId="{981F6B48-3764-4492-B610-C55FBBF731EF}" type="presParOf" srcId="{BE660ADB-38EC-43FE-A4FF-FA594A11E1A5}" destId="{AE335DE0-5375-4367-AAAB-62778477F269}" srcOrd="6" destOrd="0" presId="urn:microsoft.com/office/officeart/2009/3/layout/StepUpProcess"/>
    <dgm:cxn modelId="{7A2E1744-0635-4584-956F-01064050E0F5}" type="presParOf" srcId="{AE335DE0-5375-4367-AAAB-62778477F269}" destId="{95406E05-63B1-4033-9E39-7B58ECA4BF64}" srcOrd="0" destOrd="0" presId="urn:microsoft.com/office/officeart/2009/3/layout/StepUpProcess"/>
    <dgm:cxn modelId="{2EB7C1D9-FAE3-488B-8C85-5F27372CE9C1}" type="presParOf" srcId="{AE335DE0-5375-4367-AAAB-62778477F269}" destId="{AD12F340-87E4-413F-BE29-D7F3E1C8DAE2}" srcOrd="1" destOrd="0" presId="urn:microsoft.com/office/officeart/2009/3/layout/StepUpProcess"/>
    <dgm:cxn modelId="{14CB10A7-75B9-41B2-98E6-8ACD8D33058C}" type="presParOf" srcId="{AE335DE0-5375-4367-AAAB-62778477F269}" destId="{80E24995-DB4D-410D-92FD-6A66A807162D}" srcOrd="2" destOrd="0" presId="urn:microsoft.com/office/officeart/2009/3/layout/StepUpProcess"/>
    <dgm:cxn modelId="{2141A71B-0397-4A85-8644-FAE30D3C6C84}" type="presParOf" srcId="{BE660ADB-38EC-43FE-A4FF-FA594A11E1A5}" destId="{1DA0A495-0649-4838-B8CE-8822BE039B59}" srcOrd="7" destOrd="0" presId="urn:microsoft.com/office/officeart/2009/3/layout/StepUpProcess"/>
    <dgm:cxn modelId="{30E53ACD-80F9-4493-AF00-6EED6BAFBFF6}" type="presParOf" srcId="{1DA0A495-0649-4838-B8CE-8822BE039B59}" destId="{E286C2A8-FA62-449B-9986-6AC396865E5C}" srcOrd="0" destOrd="0" presId="urn:microsoft.com/office/officeart/2009/3/layout/StepUpProcess"/>
    <dgm:cxn modelId="{8825E607-7BDE-4E4D-91A0-DBDDDAF037D6}" type="presParOf" srcId="{BE660ADB-38EC-43FE-A4FF-FA594A11E1A5}" destId="{7383A2DD-41B4-4B89-99A8-CEA2806E5C3A}" srcOrd="8" destOrd="0" presId="urn:microsoft.com/office/officeart/2009/3/layout/StepUpProcess"/>
    <dgm:cxn modelId="{A6FD50EB-0C52-4F77-93B6-959B7E4F8119}" type="presParOf" srcId="{7383A2DD-41B4-4B89-99A8-CEA2806E5C3A}" destId="{5F49902C-8323-40C8-BA89-5D0936371A55}" srcOrd="0" destOrd="0" presId="urn:microsoft.com/office/officeart/2009/3/layout/StepUpProcess"/>
    <dgm:cxn modelId="{B2F1E137-E290-4678-8D09-6FD3AC4495AD}" type="presParOf" srcId="{7383A2DD-41B4-4B89-99A8-CEA2806E5C3A}" destId="{5F96CD34-A340-45ED-AC7D-BC9D9B10CF08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威胁源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关键性攻击目标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受外网攻击对象、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BYOD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威胁行为、内网扫描扩散威胁行为等信息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基于外部的攻击信息、内网扫描攻击行为、发生时间等信息，关联分析发现内网风险源头和重点攻击目标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pPr algn="l"/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F032744-80F8-4EF0-AC02-3BA4BEB01E77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A841478E-D235-4BA4-8425-41CC374F5158}" type="presOf" srcId="{3DF25830-DB30-42BC-9EB6-2C1614D59B89}" destId="{075BB648-0CB8-4497-A51F-D490426D9E93}" srcOrd="0" destOrd="0" presId="urn:microsoft.com/office/officeart/2005/8/layout/chevron1"/>
    <dgm:cxn modelId="{2E0DC295-BE3F-4F4B-AA7C-6AE66A67C6E3}" type="presOf" srcId="{D0A8D923-E4EE-4DDB-BDAE-615A8BF1ECC1}" destId="{09A9904F-3F30-46B0-947F-CEE9488D4614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7FFDC00A-D3A3-4AEF-9936-837CEE56128F}" type="presOf" srcId="{8BAA502E-75BA-4867-83C1-B2129B0FA52D}" destId="{ECDAE382-8C4E-4CFC-AB93-41414629E87F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8E463470-3A50-4334-93F4-794A1E4C427D}" type="presParOf" srcId="{7D7A13F9-B2FD-4181-B65E-785C124EE16C}" destId="{ECDAE382-8C4E-4CFC-AB93-41414629E87F}" srcOrd="0" destOrd="0" presId="urn:microsoft.com/office/officeart/2005/8/layout/chevron1"/>
    <dgm:cxn modelId="{BB1B0EBC-5F19-4EE2-A1B3-657AF1694E12}" type="presParOf" srcId="{7D7A13F9-B2FD-4181-B65E-785C124EE16C}" destId="{68192F04-7F8C-4B9F-9507-2A566FED0958}" srcOrd="1" destOrd="0" presId="urn:microsoft.com/office/officeart/2005/8/layout/chevron1"/>
    <dgm:cxn modelId="{E297C8CD-AFDB-4570-B531-3FB696AB3AAE}" type="presParOf" srcId="{7D7A13F9-B2FD-4181-B65E-785C124EE16C}" destId="{075BB648-0CB8-4497-A51F-D490426D9E93}" srcOrd="2" destOrd="0" presId="urn:microsoft.com/office/officeart/2005/8/layout/chevron1"/>
    <dgm:cxn modelId="{190553B0-75BF-4CF9-82BB-35EDD5421107}" type="presParOf" srcId="{7D7A13F9-B2FD-4181-B65E-785C124EE16C}" destId="{258A8029-E925-4AB9-A672-0011D9FA7158}" srcOrd="3" destOrd="0" presId="urn:microsoft.com/office/officeart/2005/8/layout/chevron1"/>
    <dgm:cxn modelId="{39FC52DF-5C34-45B4-B357-496E02EE70B7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连接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高风险公网区域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黑客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控制中心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DNS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行为、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URL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访问行为、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HTTP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响应行为、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P2P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流量行为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采用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DGA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算法、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Fast-Flux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技术检测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连接，基于相关行为进行进行机器学习，建立行为模型，以发现潜在的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C&amp;C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连接和控制中心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 custLinFactNeighborX="821" custLinFactNeighborY="-7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9398DD9-0385-4C43-91C3-7753C777AC78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B3E25638-5FE9-4FBA-95B2-A26D1905C366}" type="presOf" srcId="{3DF25830-DB30-42BC-9EB6-2C1614D59B89}" destId="{075BB648-0CB8-4497-A51F-D490426D9E93}" srcOrd="0" destOrd="0" presId="urn:microsoft.com/office/officeart/2005/8/layout/chevron1"/>
    <dgm:cxn modelId="{55DC3BA0-5A34-4430-96AB-4F97E6109828}" type="presOf" srcId="{D0A8D923-E4EE-4DDB-BDAE-615A8BF1ECC1}" destId="{09A9904F-3F30-46B0-947F-CEE9488D4614}" srcOrd="0" destOrd="0" presId="urn:microsoft.com/office/officeart/2005/8/layout/chevron1"/>
    <dgm:cxn modelId="{8A1AE584-47C1-402A-B22C-8A35E9AB8284}" type="presOf" srcId="{8BAA502E-75BA-4867-83C1-B2129B0FA52D}" destId="{ECDAE382-8C4E-4CFC-AB93-41414629E87F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2B6A2D1F-FD97-4AE9-A831-E25DF0F8492B}" type="presParOf" srcId="{7D7A13F9-B2FD-4181-B65E-785C124EE16C}" destId="{ECDAE382-8C4E-4CFC-AB93-41414629E87F}" srcOrd="0" destOrd="0" presId="urn:microsoft.com/office/officeart/2005/8/layout/chevron1"/>
    <dgm:cxn modelId="{E56804AD-1D52-42FB-A6F6-1400FEA5DFC5}" type="presParOf" srcId="{7D7A13F9-B2FD-4181-B65E-785C124EE16C}" destId="{68192F04-7F8C-4B9F-9507-2A566FED0958}" srcOrd="1" destOrd="0" presId="urn:microsoft.com/office/officeart/2005/8/layout/chevron1"/>
    <dgm:cxn modelId="{B15C7F1C-BD65-47E2-9506-87B188E7B04E}" type="presParOf" srcId="{7D7A13F9-B2FD-4181-B65E-785C124EE16C}" destId="{075BB648-0CB8-4497-A51F-D490426D9E93}" srcOrd="2" destOrd="0" presId="urn:microsoft.com/office/officeart/2005/8/layout/chevron1"/>
    <dgm:cxn modelId="{09096A3D-AC0B-4524-AD84-B5E49618C570}" type="presParOf" srcId="{7D7A13F9-B2FD-4181-B65E-785C124EE16C}" destId="{258A8029-E925-4AB9-A672-0011D9FA7158}" srcOrd="3" destOrd="0" presId="urn:microsoft.com/office/officeart/2005/8/layout/chevron1"/>
    <dgm:cxn modelId="{D78F062C-6ADF-49DA-ABDF-4B0EC2685D79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威胁行为对应的威胁热点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威胁行为、互联网威胁情报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结合互联网的威胁情报的威胁相关特性，与威胁行为进行特性关联分析，与威胁热点行为对应或从属关系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 custLinFactY="77625" custLinFactNeighborX="-821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 custLinFactNeighborY="5350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C2E90E03-1D8A-4D88-8661-2289092FB447}" type="presOf" srcId="{8BAA502E-75BA-4867-83C1-B2129B0FA52D}" destId="{ECDAE382-8C4E-4CFC-AB93-41414629E87F}" srcOrd="0" destOrd="0" presId="urn:microsoft.com/office/officeart/2005/8/layout/chevron1"/>
    <dgm:cxn modelId="{38D6FD1B-BB1D-4784-8AA9-8D62AE74DD41}" type="presOf" srcId="{3DF25830-DB30-42BC-9EB6-2C1614D59B89}" destId="{075BB648-0CB8-4497-A51F-D490426D9E93}" srcOrd="0" destOrd="0" presId="urn:microsoft.com/office/officeart/2005/8/layout/chevron1"/>
    <dgm:cxn modelId="{D813551E-100B-4424-B370-E5DD8B74E7F2}" type="presOf" srcId="{D0A8D923-E4EE-4DDB-BDAE-615A8BF1ECC1}" destId="{09A9904F-3F30-46B0-947F-CEE9488D4614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80954D48-88DF-42BC-BB1F-C36FC16B9834}" type="presOf" srcId="{6CF04172-05E6-49B1-AC5E-A99A53696A99}" destId="{7D7A13F9-B2FD-4181-B65E-785C124EE16C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92387FC3-D2E8-40B1-8B5E-4AC0A21053E3}" type="presParOf" srcId="{7D7A13F9-B2FD-4181-B65E-785C124EE16C}" destId="{ECDAE382-8C4E-4CFC-AB93-41414629E87F}" srcOrd="0" destOrd="0" presId="urn:microsoft.com/office/officeart/2005/8/layout/chevron1"/>
    <dgm:cxn modelId="{6FE4CF94-E2D1-48E9-9AE8-F6B1BAA164A5}" type="presParOf" srcId="{7D7A13F9-B2FD-4181-B65E-785C124EE16C}" destId="{68192F04-7F8C-4B9F-9507-2A566FED0958}" srcOrd="1" destOrd="0" presId="urn:microsoft.com/office/officeart/2005/8/layout/chevron1"/>
    <dgm:cxn modelId="{6DBFCAE2-A25E-46A9-9103-BF1B3A6DFA0E}" type="presParOf" srcId="{7D7A13F9-B2FD-4181-B65E-785C124EE16C}" destId="{075BB648-0CB8-4497-A51F-D490426D9E93}" srcOrd="2" destOrd="0" presId="urn:microsoft.com/office/officeart/2005/8/layout/chevron1"/>
    <dgm:cxn modelId="{635F1980-FEC5-44A6-AA79-C98E54E1EE8C}" type="presParOf" srcId="{7D7A13F9-B2FD-4181-B65E-785C124EE16C}" destId="{258A8029-E925-4AB9-A672-0011D9FA7158}" srcOrd="3" destOrd="0" presId="urn:microsoft.com/office/officeart/2005/8/layout/chevron1"/>
    <dgm:cxn modelId="{2222CFB8-2E38-44FA-BEB8-2727A1B94678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威胁潜在发生区域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潜在威胁行为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主要攻击来源、威胁事件、风险主机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服务器的安全处置情况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以主机和服务器风险的处置情况为主，同时结合攻击针对性和攻击来源来关联分析，进行威胁趋势预测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 custLinFactNeighborX="-821" custLinFactNeighborY="-1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DB7A4C-E206-4DEA-8422-54A59E16CDBA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57BD9354-DF83-4C99-8CA9-74B4F5CA3401}" type="presOf" srcId="{D0A8D923-E4EE-4DDB-BDAE-615A8BF1ECC1}" destId="{09A9904F-3F30-46B0-947F-CEE9488D4614}" srcOrd="0" destOrd="0" presId="urn:microsoft.com/office/officeart/2005/8/layout/chevron1"/>
    <dgm:cxn modelId="{A0F3D668-36A8-48C6-A746-AB9D187B2A87}" type="presOf" srcId="{8BAA502E-75BA-4867-83C1-B2129B0FA52D}" destId="{ECDAE382-8C4E-4CFC-AB93-41414629E87F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D13683C3-66B3-4987-AB92-719268C164C6}" type="presOf" srcId="{3DF25830-DB30-42BC-9EB6-2C1614D59B89}" destId="{075BB648-0CB8-4497-A51F-D490426D9E93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0824F487-F5B6-4F25-8214-0B92367417E5}" type="presParOf" srcId="{7D7A13F9-B2FD-4181-B65E-785C124EE16C}" destId="{ECDAE382-8C4E-4CFC-AB93-41414629E87F}" srcOrd="0" destOrd="0" presId="urn:microsoft.com/office/officeart/2005/8/layout/chevron1"/>
    <dgm:cxn modelId="{E7816ADD-4376-4E45-B1E4-5F4D7F8CB6F2}" type="presParOf" srcId="{7D7A13F9-B2FD-4181-B65E-785C124EE16C}" destId="{68192F04-7F8C-4B9F-9507-2A566FED0958}" srcOrd="1" destOrd="0" presId="urn:microsoft.com/office/officeart/2005/8/layout/chevron1"/>
    <dgm:cxn modelId="{08A7D829-AC77-4BFF-AFE0-46FA9D0E3BC5}" type="presParOf" srcId="{7D7A13F9-B2FD-4181-B65E-785C124EE16C}" destId="{075BB648-0CB8-4497-A51F-D490426D9E93}" srcOrd="2" destOrd="0" presId="urn:microsoft.com/office/officeart/2005/8/layout/chevron1"/>
    <dgm:cxn modelId="{07FF9FC6-A6F6-4053-AD8C-11501B911FFE}" type="presParOf" srcId="{7D7A13F9-B2FD-4181-B65E-785C124EE16C}" destId="{258A8029-E925-4AB9-A672-0011D9FA7158}" srcOrd="3" destOrd="0" presId="urn:microsoft.com/office/officeart/2005/8/layout/chevron1"/>
    <dgm:cxn modelId="{1E78A092-9E15-446D-96E1-20CF99E6981C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资产风险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证据链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风险主机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服务器的证据恶意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PE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文件、可疑进程、可疑网络行为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终端异常进程及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PE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文件、异常网络应用、异常网络访问等异常行为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结合网络攻击路径和相关的异常行为和终端信息进行关联分析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 custLinFactNeighborX="821" custLinFactNeighborY="-7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9398DD9-0385-4C43-91C3-7753C777AC78}" type="presOf" srcId="{6CF04172-05E6-49B1-AC5E-A99A53696A99}" destId="{7D7A13F9-B2FD-4181-B65E-785C124EE16C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B3E25638-5FE9-4FBA-95B2-A26D1905C366}" type="presOf" srcId="{3DF25830-DB30-42BC-9EB6-2C1614D59B89}" destId="{075BB648-0CB8-4497-A51F-D490426D9E93}" srcOrd="0" destOrd="0" presId="urn:microsoft.com/office/officeart/2005/8/layout/chevron1"/>
    <dgm:cxn modelId="{55DC3BA0-5A34-4430-96AB-4F97E6109828}" type="presOf" srcId="{D0A8D923-E4EE-4DDB-BDAE-615A8BF1ECC1}" destId="{09A9904F-3F30-46B0-947F-CEE9488D4614}" srcOrd="0" destOrd="0" presId="urn:microsoft.com/office/officeart/2005/8/layout/chevron1"/>
    <dgm:cxn modelId="{8A1AE584-47C1-402A-B22C-8A35E9AB8284}" type="presOf" srcId="{8BAA502E-75BA-4867-83C1-B2129B0FA52D}" destId="{ECDAE382-8C4E-4CFC-AB93-41414629E87F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2B6A2D1F-FD97-4AE9-A831-E25DF0F8492B}" type="presParOf" srcId="{7D7A13F9-B2FD-4181-B65E-785C124EE16C}" destId="{ECDAE382-8C4E-4CFC-AB93-41414629E87F}" srcOrd="0" destOrd="0" presId="urn:microsoft.com/office/officeart/2005/8/layout/chevron1"/>
    <dgm:cxn modelId="{E56804AD-1D52-42FB-A6F6-1400FEA5DFC5}" type="presParOf" srcId="{7D7A13F9-B2FD-4181-B65E-785C124EE16C}" destId="{68192F04-7F8C-4B9F-9507-2A566FED0958}" srcOrd="1" destOrd="0" presId="urn:microsoft.com/office/officeart/2005/8/layout/chevron1"/>
    <dgm:cxn modelId="{B15C7F1C-BD65-47E2-9506-87B188E7B04E}" type="presParOf" srcId="{7D7A13F9-B2FD-4181-B65E-785C124EE16C}" destId="{075BB648-0CB8-4497-A51F-D490426D9E93}" srcOrd="2" destOrd="0" presId="urn:microsoft.com/office/officeart/2005/8/layout/chevron1"/>
    <dgm:cxn modelId="{09096A3D-AC0B-4524-AD84-B5E49618C570}" type="presParOf" srcId="{7D7A13F9-B2FD-4181-B65E-785C124EE16C}" destId="{258A8029-E925-4AB9-A672-0011D9FA7158}" srcOrd="3" destOrd="0" presId="urn:microsoft.com/office/officeart/2005/8/layout/chevron1"/>
    <dgm:cxn modelId="{D78F062C-6ADF-49DA-ABDF-4B0EC2685D79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7AA1FF7-EB74-470B-AC62-9084C73BB93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644E496-4E98-4A18-851A-7EFA7D9E5366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已有能力</a:t>
          </a:r>
        </a:p>
      </dgm:t>
    </dgm:pt>
    <dgm:pt modelId="{70455468-7744-48B6-8412-4C799589C036}" type="parTrans" cxnId="{A6117FD2-985D-4AC9-9770-F023BE83984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CC1FE5-48FE-4114-AD8F-3A2F973AFCEF}" type="sibTrans" cxnId="{A6117FD2-985D-4AC9-9770-F023BE83984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9DBDE3-3A31-4F02-92BA-0BC34024527D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NGFW/</a:t>
          </a:r>
          <a:r>
            <a:rPr lang="en-US" altLang="zh-CN" sz="16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iNGFW</a:t>
          </a:r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/BDS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产品接入</a:t>
          </a:r>
        </a:p>
      </dgm:t>
    </dgm:pt>
    <dgm:pt modelId="{75EF4A4D-C5CF-449E-8399-03B5564A0D6D}" type="parTrans" cxnId="{0D52F330-6F9E-438E-B1DC-705D1F4E406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1EBBC0-45E3-432D-808F-2B14968B12CD}" type="sibTrans" cxnId="{0D52F330-6F9E-438E-B1DC-705D1F4E406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6F1B81-CF6E-46E9-86A2-A292478A2F9C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集成</a:t>
          </a:r>
          <a:r>
            <a:rPr lang="en-US" altLang="zh-CN" sz="16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Sysmon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服务，采集终端主机日志</a:t>
          </a:r>
        </a:p>
      </dgm:t>
    </dgm:pt>
    <dgm:pt modelId="{F656B828-5287-4478-9B28-CF4BB47C862C}" type="parTrans" cxnId="{B248B304-4B21-4200-A963-02EC068A2A2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0B8007-BC24-44EC-B2BC-761892FF0EAA}" type="sibTrans" cxnId="{B248B304-4B21-4200-A963-02EC068A2A2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76E012-C2E2-4C65-BD78-5E649D528C2C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威胁事件关联分析，还原攻击路径及证据链</a:t>
          </a:r>
        </a:p>
      </dgm:t>
    </dgm:pt>
    <dgm:pt modelId="{9878B097-7E9E-4C2E-87D5-CF991F5E942A}" type="parTrans" cxnId="{C5296D0B-1A80-4A9F-9E43-6B9FDEE7BFAE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E52E3B-3F61-4074-B72E-44BAEC0F9DCC}" type="sibTrans" cxnId="{C5296D0B-1A80-4A9F-9E43-6B9FDEE7BFAE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385CFA-BE9A-48A9-85D8-C5BA530C79DD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待开发</a:t>
          </a:r>
        </a:p>
      </dgm:t>
    </dgm:pt>
    <dgm:pt modelId="{BB43953C-6CF8-45E7-9B08-3944D689112F}" type="sibTrans" cxnId="{5D532A5E-2A3C-4174-81D5-9AB501856942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0CBE17-5A0E-4CD7-AC8F-73C679ACBDEA}" type="parTrans" cxnId="{5D532A5E-2A3C-4174-81D5-9AB501856942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68D69D-88B6-4FC2-9B1A-9F6834AFE24E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全局安全态势的可视化呈现</a:t>
          </a:r>
        </a:p>
      </dgm:t>
    </dgm:pt>
    <dgm:pt modelId="{7437517B-3F92-467E-812F-6E36652A6D63}" type="parTrans" cxnId="{F6936853-D89A-4B66-9846-257339F26711}">
      <dgm:prSet/>
      <dgm:spPr/>
      <dgm:t>
        <a:bodyPr/>
        <a:lstStyle/>
        <a:p>
          <a:endParaRPr lang="zh-CN" altLang="en-US"/>
        </a:p>
      </dgm:t>
    </dgm:pt>
    <dgm:pt modelId="{325B8093-C0D8-4E32-BBEB-A6B3BF041496}" type="sibTrans" cxnId="{F6936853-D89A-4B66-9846-257339F26711}">
      <dgm:prSet/>
      <dgm:spPr/>
      <dgm:t>
        <a:bodyPr/>
        <a:lstStyle/>
        <a:p>
          <a:endParaRPr lang="zh-CN" altLang="en-US"/>
        </a:p>
      </dgm:t>
    </dgm:pt>
    <dgm:pt modelId="{7DDAB087-76B0-4A0B-8EA3-C940D4EBA086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融合</a:t>
          </a:r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HSA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日志审计和</a:t>
          </a:r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HSM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配置管理能力</a:t>
          </a:r>
        </a:p>
      </dgm:t>
    </dgm:pt>
    <dgm:pt modelId="{F09B838B-255E-40D9-8ECA-9B1972C15E96}" type="parTrans" cxnId="{F3681588-D4AA-4B4A-B9B1-9A9545B87473}">
      <dgm:prSet/>
      <dgm:spPr/>
      <dgm:t>
        <a:bodyPr/>
        <a:lstStyle/>
        <a:p>
          <a:endParaRPr lang="zh-CN" altLang="en-US"/>
        </a:p>
      </dgm:t>
    </dgm:pt>
    <dgm:pt modelId="{DEC74EDD-6307-477B-9412-5E96F20DE308}" type="sibTrans" cxnId="{F3681588-D4AA-4B4A-B9B1-9A9545B87473}">
      <dgm:prSet/>
      <dgm:spPr/>
      <dgm:t>
        <a:bodyPr/>
        <a:lstStyle/>
        <a:p>
          <a:endParaRPr lang="zh-CN" altLang="en-US"/>
        </a:p>
      </dgm:t>
    </dgm:pt>
    <dgm:pt modelId="{AB79E5D6-4350-45D5-A342-EE615C6BCC31}" type="pres">
      <dgm:prSet presAssocID="{B7AA1FF7-EB74-470B-AC62-9084C73BB93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788BDAA-4088-4675-BB82-E727FD012D8D}" type="pres">
      <dgm:prSet presAssocID="{1644E496-4E98-4A18-851A-7EFA7D9E5366}" presName="composite" presStyleCnt="0"/>
      <dgm:spPr/>
    </dgm:pt>
    <dgm:pt modelId="{F4533296-94BE-4FF2-AE12-0E91B322603C}" type="pres">
      <dgm:prSet presAssocID="{1644E496-4E98-4A18-851A-7EFA7D9E536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903237-03C2-42BB-B783-BE076814A90A}" type="pres">
      <dgm:prSet presAssocID="{1644E496-4E98-4A18-851A-7EFA7D9E5366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74D899-CDA6-4CC3-8BE3-4C39C4131DB4}" type="pres">
      <dgm:prSet presAssocID="{40CC1FE5-48FE-4114-AD8F-3A2F973AFCEF}" presName="sp" presStyleCnt="0"/>
      <dgm:spPr/>
    </dgm:pt>
    <dgm:pt modelId="{CFBB3809-7045-4BBB-B354-822F106559D8}" type="pres">
      <dgm:prSet presAssocID="{9B385CFA-BE9A-48A9-85D8-C5BA530C79DD}" presName="composite" presStyleCnt="0"/>
      <dgm:spPr/>
    </dgm:pt>
    <dgm:pt modelId="{713D8615-7CCD-401E-A901-1B61E381F332}" type="pres">
      <dgm:prSet presAssocID="{9B385CFA-BE9A-48A9-85D8-C5BA530C79DD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A1476D-CDFE-46EF-9113-0A966963CD0D}" type="pres">
      <dgm:prSet presAssocID="{9B385CFA-BE9A-48A9-85D8-C5BA530C79DD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6936853-D89A-4B66-9846-257339F26711}" srcId="{9B385CFA-BE9A-48A9-85D8-C5BA530C79DD}" destId="{F768D69D-88B6-4FC2-9B1A-9F6834AFE24E}" srcOrd="2" destOrd="0" parTransId="{7437517B-3F92-467E-812F-6E36652A6D63}" sibTransId="{325B8093-C0D8-4E32-BBEB-A6B3BF041496}"/>
    <dgm:cxn modelId="{0D52F330-6F9E-438E-B1DC-705D1F4E406C}" srcId="{1644E496-4E98-4A18-851A-7EFA7D9E5366}" destId="{259DBDE3-3A31-4F02-92BA-0BC34024527D}" srcOrd="0" destOrd="0" parTransId="{75EF4A4D-C5CF-449E-8399-03B5564A0D6D}" sibTransId="{2A1EBBC0-45E3-432D-808F-2B14968B12CD}"/>
    <dgm:cxn modelId="{BA365DD6-EF46-4750-8C66-19D227365FE7}" type="presOf" srcId="{836F1B81-CF6E-46E9-86A2-A292478A2F9C}" destId="{CCA1476D-CDFE-46EF-9113-0A966963CD0D}" srcOrd="0" destOrd="0" presId="urn:microsoft.com/office/officeart/2005/8/layout/chevron2"/>
    <dgm:cxn modelId="{E19D604D-9530-4C8D-BB58-C8A6B771EFB5}" type="presOf" srcId="{7DDAB087-76B0-4A0B-8EA3-C940D4EBA086}" destId="{14903237-03C2-42BB-B783-BE076814A90A}" srcOrd="0" destOrd="1" presId="urn:microsoft.com/office/officeart/2005/8/layout/chevron2"/>
    <dgm:cxn modelId="{B01AA45F-902E-454C-AF1E-C1FFD76703E2}" type="presOf" srcId="{259DBDE3-3A31-4F02-92BA-0BC34024527D}" destId="{14903237-03C2-42BB-B783-BE076814A90A}" srcOrd="0" destOrd="0" presId="urn:microsoft.com/office/officeart/2005/8/layout/chevron2"/>
    <dgm:cxn modelId="{EBECB5EB-B32D-4C73-A51E-076699000B16}" type="presOf" srcId="{9B385CFA-BE9A-48A9-85D8-C5BA530C79DD}" destId="{713D8615-7CCD-401E-A901-1B61E381F332}" srcOrd="0" destOrd="0" presId="urn:microsoft.com/office/officeart/2005/8/layout/chevron2"/>
    <dgm:cxn modelId="{B248B304-4B21-4200-A963-02EC068A2A2B}" srcId="{9B385CFA-BE9A-48A9-85D8-C5BA530C79DD}" destId="{836F1B81-CF6E-46E9-86A2-A292478A2F9C}" srcOrd="0" destOrd="0" parTransId="{F656B828-5287-4478-9B28-CF4BB47C862C}" sibTransId="{B80B8007-BC24-44EC-B2BC-761892FF0EAA}"/>
    <dgm:cxn modelId="{C5296D0B-1A80-4A9F-9E43-6B9FDEE7BFAE}" srcId="{9B385CFA-BE9A-48A9-85D8-C5BA530C79DD}" destId="{8D76E012-C2E2-4C65-BD78-5E649D528C2C}" srcOrd="1" destOrd="0" parTransId="{9878B097-7E9E-4C2E-87D5-CF991F5E942A}" sibTransId="{55E52E3B-3F61-4074-B72E-44BAEC0F9DCC}"/>
    <dgm:cxn modelId="{FB2733CF-30C4-401B-8626-CFDC5902AD53}" type="presOf" srcId="{B7AA1FF7-EB74-470B-AC62-9084C73BB93F}" destId="{AB79E5D6-4350-45D5-A342-EE615C6BCC31}" srcOrd="0" destOrd="0" presId="urn:microsoft.com/office/officeart/2005/8/layout/chevron2"/>
    <dgm:cxn modelId="{AD596AB8-33B7-45DB-BE1F-928273FA3AA3}" type="presOf" srcId="{1644E496-4E98-4A18-851A-7EFA7D9E5366}" destId="{F4533296-94BE-4FF2-AE12-0E91B322603C}" srcOrd="0" destOrd="0" presId="urn:microsoft.com/office/officeart/2005/8/layout/chevron2"/>
    <dgm:cxn modelId="{F3681588-D4AA-4B4A-B9B1-9A9545B87473}" srcId="{1644E496-4E98-4A18-851A-7EFA7D9E5366}" destId="{7DDAB087-76B0-4A0B-8EA3-C940D4EBA086}" srcOrd="1" destOrd="0" parTransId="{F09B838B-255E-40D9-8ECA-9B1972C15E96}" sibTransId="{DEC74EDD-6307-477B-9412-5E96F20DE308}"/>
    <dgm:cxn modelId="{5D532A5E-2A3C-4174-81D5-9AB501856942}" srcId="{B7AA1FF7-EB74-470B-AC62-9084C73BB93F}" destId="{9B385CFA-BE9A-48A9-85D8-C5BA530C79DD}" srcOrd="1" destOrd="0" parTransId="{790CBE17-5A0E-4CD7-AC8F-73C679ACBDEA}" sibTransId="{BB43953C-6CF8-45E7-9B08-3944D689112F}"/>
    <dgm:cxn modelId="{A6117FD2-985D-4AC9-9770-F023BE83984A}" srcId="{B7AA1FF7-EB74-470B-AC62-9084C73BB93F}" destId="{1644E496-4E98-4A18-851A-7EFA7D9E5366}" srcOrd="0" destOrd="0" parTransId="{70455468-7744-48B6-8412-4C799589C036}" sibTransId="{40CC1FE5-48FE-4114-AD8F-3A2F973AFCEF}"/>
    <dgm:cxn modelId="{ECD504AF-BFA3-4C97-BEAB-762687698A50}" type="presOf" srcId="{8D76E012-C2E2-4C65-BD78-5E649D528C2C}" destId="{CCA1476D-CDFE-46EF-9113-0A966963CD0D}" srcOrd="0" destOrd="1" presId="urn:microsoft.com/office/officeart/2005/8/layout/chevron2"/>
    <dgm:cxn modelId="{64263EF8-9088-4DF2-897B-A11299ED4E1A}" type="presOf" srcId="{F768D69D-88B6-4FC2-9B1A-9F6834AFE24E}" destId="{CCA1476D-CDFE-46EF-9113-0A966963CD0D}" srcOrd="0" destOrd="2" presId="urn:microsoft.com/office/officeart/2005/8/layout/chevron2"/>
    <dgm:cxn modelId="{51D294B6-A40A-4C08-B1AD-615D1673BCAB}" type="presParOf" srcId="{AB79E5D6-4350-45D5-A342-EE615C6BCC31}" destId="{F788BDAA-4088-4675-BB82-E727FD012D8D}" srcOrd="0" destOrd="0" presId="urn:microsoft.com/office/officeart/2005/8/layout/chevron2"/>
    <dgm:cxn modelId="{2DA2C697-6D7E-42B4-94FD-E46CD68B5C1C}" type="presParOf" srcId="{F788BDAA-4088-4675-BB82-E727FD012D8D}" destId="{F4533296-94BE-4FF2-AE12-0E91B322603C}" srcOrd="0" destOrd="0" presId="urn:microsoft.com/office/officeart/2005/8/layout/chevron2"/>
    <dgm:cxn modelId="{B78D09D3-DEB9-43FF-8A3A-D1143AC707E5}" type="presParOf" srcId="{F788BDAA-4088-4675-BB82-E727FD012D8D}" destId="{14903237-03C2-42BB-B783-BE076814A90A}" srcOrd="1" destOrd="0" presId="urn:microsoft.com/office/officeart/2005/8/layout/chevron2"/>
    <dgm:cxn modelId="{1252716B-9722-46A6-9C8F-5E6025A043EA}" type="presParOf" srcId="{AB79E5D6-4350-45D5-A342-EE615C6BCC31}" destId="{3674D899-CDA6-4CC3-8BE3-4C39C4131DB4}" srcOrd="1" destOrd="0" presId="urn:microsoft.com/office/officeart/2005/8/layout/chevron2"/>
    <dgm:cxn modelId="{C298186C-1305-42F1-8EB2-5DFBE1248612}" type="presParOf" srcId="{AB79E5D6-4350-45D5-A342-EE615C6BCC31}" destId="{CFBB3809-7045-4BBB-B354-822F106559D8}" srcOrd="2" destOrd="0" presId="urn:microsoft.com/office/officeart/2005/8/layout/chevron2"/>
    <dgm:cxn modelId="{F4D690DC-DDCA-4CD4-B6BF-2F7B9813BC4B}" type="presParOf" srcId="{CFBB3809-7045-4BBB-B354-822F106559D8}" destId="{713D8615-7CCD-401E-A901-1B61E381F332}" srcOrd="0" destOrd="0" presId="urn:microsoft.com/office/officeart/2005/8/layout/chevron2"/>
    <dgm:cxn modelId="{99B7AC53-3946-4EF1-AB63-90CC137AA2F1}" type="presParOf" srcId="{CFBB3809-7045-4BBB-B354-822F106559D8}" destId="{CCA1476D-CDFE-46EF-9113-0A966963CD0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16A446-B38A-4C6C-824A-003C1762854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A0836F0-0B82-4CB5-BB1B-73553E19CD2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gm:t>
    </dgm:pt>
    <dgm:pt modelId="{5B6FA4A7-1AFD-436E-8E94-660842A2BD61}" type="par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15ECC8-204B-41B5-9FEB-AA78E35499F8}" type="sib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348330-BEF1-410C-BF1D-B65AA188A647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gm:t>
    </dgm:pt>
    <dgm:pt modelId="{D3D3BE2C-3C26-4B99-9802-7C1F343C27E3}" type="par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7E21BD-6160-45C4-AAA0-6473E78CB719}" type="sib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33759-1DA0-4DFD-8803-02B490BB88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gm:t>
    </dgm:pt>
    <dgm:pt modelId="{C030F4FE-4E08-4F88-A6D6-E067078535E7}" type="par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8E7F39-4386-460A-87DA-9AC32A2787AF}" type="sib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75F55F-F1FA-4512-8724-9D306FF68BD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gm:t>
    </dgm:pt>
    <dgm:pt modelId="{5B30F2FC-BD6B-4B32-A9EF-3B681D4D1C58}" type="par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B150C4A9-0A9B-487D-BA52-F125328AA75E}" type="sib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E01BBF2A-113A-4FFE-B357-339D0873F660}" type="pres">
      <dgm:prSet presAssocID="{D816A446-B38A-4C6C-824A-003C17628546}" presName="Name0" presStyleCnt="0">
        <dgm:presLayoutVars>
          <dgm:dir/>
          <dgm:animLvl val="lvl"/>
          <dgm:resizeHandles val="exact"/>
        </dgm:presLayoutVars>
      </dgm:prSet>
      <dgm:spPr/>
    </dgm:pt>
    <dgm:pt modelId="{7399333B-94DA-45B7-A0B4-6B3222E2F8B9}" type="pres">
      <dgm:prSet presAssocID="{DA0836F0-0B82-4CB5-BB1B-73553E19CD2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A5C44-2689-4FEC-8502-FDA08A38565D}" type="pres">
      <dgm:prSet presAssocID="{B515ECC8-204B-41B5-9FEB-AA78E35499F8}" presName="parTxOnlySpace" presStyleCnt="0"/>
      <dgm:spPr/>
    </dgm:pt>
    <dgm:pt modelId="{DF2D5961-A03D-44A8-8040-C552C060F6EC}" type="pres">
      <dgm:prSet presAssocID="{9F348330-BEF1-410C-BF1D-B65AA188A64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3F1E13-A544-4947-8E5A-857E857677C1}" type="pres">
      <dgm:prSet presAssocID="{287E21BD-6160-45C4-AAA0-6473E78CB719}" presName="parTxOnlySpace" presStyleCnt="0"/>
      <dgm:spPr/>
    </dgm:pt>
    <dgm:pt modelId="{E0E02A9A-F20F-4D5D-84FE-EF84542E1210}" type="pres">
      <dgm:prSet presAssocID="{5AB33759-1DA0-4DFD-8803-02B490BB88B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C5752-F83D-4DA4-A76E-4CA42760D442}" type="pres">
      <dgm:prSet presAssocID="{A78E7F39-4386-460A-87DA-9AC32A2787AF}" presName="parTxOnlySpace" presStyleCnt="0"/>
      <dgm:spPr/>
    </dgm:pt>
    <dgm:pt modelId="{D6AB0DAB-8837-4657-9DAD-50F87186E73B}" type="pres">
      <dgm:prSet presAssocID="{1275F55F-F1FA-4512-8724-9D306FF68BD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8E00F0-59B6-41CA-BC26-6DDB29BABAEF}" srcId="{D816A446-B38A-4C6C-824A-003C17628546}" destId="{DA0836F0-0B82-4CB5-BB1B-73553E19CD21}" srcOrd="0" destOrd="0" parTransId="{5B6FA4A7-1AFD-436E-8E94-660842A2BD61}" sibTransId="{B515ECC8-204B-41B5-9FEB-AA78E35499F8}"/>
    <dgm:cxn modelId="{6FDA60FE-697C-4CD8-90A9-D439430DE337}" srcId="{D816A446-B38A-4C6C-824A-003C17628546}" destId="{5AB33759-1DA0-4DFD-8803-02B490BB88B6}" srcOrd="2" destOrd="0" parTransId="{C030F4FE-4E08-4F88-A6D6-E067078535E7}" sibTransId="{A78E7F39-4386-460A-87DA-9AC32A2787AF}"/>
    <dgm:cxn modelId="{C561F7B7-292A-4818-B1C0-DA270EFF2CE2}" type="presOf" srcId="{DA0836F0-0B82-4CB5-BB1B-73553E19CD21}" destId="{7399333B-94DA-45B7-A0B4-6B3222E2F8B9}" srcOrd="0" destOrd="0" presId="urn:microsoft.com/office/officeart/2005/8/layout/chevron1"/>
    <dgm:cxn modelId="{12B58FBC-F148-4595-A98B-B2A72D4064BD}" type="presOf" srcId="{5AB33759-1DA0-4DFD-8803-02B490BB88B6}" destId="{E0E02A9A-F20F-4D5D-84FE-EF84542E1210}" srcOrd="0" destOrd="0" presId="urn:microsoft.com/office/officeart/2005/8/layout/chevron1"/>
    <dgm:cxn modelId="{5EBC612C-42E0-4619-977A-22F35F2B6ECD}" srcId="{D816A446-B38A-4C6C-824A-003C17628546}" destId="{1275F55F-F1FA-4512-8724-9D306FF68BD1}" srcOrd="3" destOrd="0" parTransId="{5B30F2FC-BD6B-4B32-A9EF-3B681D4D1C58}" sibTransId="{B150C4A9-0A9B-487D-BA52-F125328AA75E}"/>
    <dgm:cxn modelId="{24FE7583-16E3-4A1B-BD57-C0EF592CAAFC}" srcId="{D816A446-B38A-4C6C-824A-003C17628546}" destId="{9F348330-BEF1-410C-BF1D-B65AA188A647}" srcOrd="1" destOrd="0" parTransId="{D3D3BE2C-3C26-4B99-9802-7C1F343C27E3}" sibTransId="{287E21BD-6160-45C4-AAA0-6473E78CB719}"/>
    <dgm:cxn modelId="{7FC9484F-037C-4D53-A0E3-00341FFF7091}" type="presOf" srcId="{D816A446-B38A-4C6C-824A-003C17628546}" destId="{E01BBF2A-113A-4FFE-B357-339D0873F660}" srcOrd="0" destOrd="0" presId="urn:microsoft.com/office/officeart/2005/8/layout/chevron1"/>
    <dgm:cxn modelId="{1A663573-9D16-4A22-8DED-217BFDA84414}" type="presOf" srcId="{9F348330-BEF1-410C-BF1D-B65AA188A647}" destId="{DF2D5961-A03D-44A8-8040-C552C060F6EC}" srcOrd="0" destOrd="0" presId="urn:microsoft.com/office/officeart/2005/8/layout/chevron1"/>
    <dgm:cxn modelId="{35BC2E13-DC87-45D0-9F06-9C4216B6F8DD}" type="presOf" srcId="{1275F55F-F1FA-4512-8724-9D306FF68BD1}" destId="{D6AB0DAB-8837-4657-9DAD-50F87186E73B}" srcOrd="0" destOrd="0" presId="urn:microsoft.com/office/officeart/2005/8/layout/chevron1"/>
    <dgm:cxn modelId="{16812A6A-9166-4BB7-8BDE-BD0FD6508234}" type="presParOf" srcId="{E01BBF2A-113A-4FFE-B357-339D0873F660}" destId="{7399333B-94DA-45B7-A0B4-6B3222E2F8B9}" srcOrd="0" destOrd="0" presId="urn:microsoft.com/office/officeart/2005/8/layout/chevron1"/>
    <dgm:cxn modelId="{9AE0FFAD-9502-4836-912B-6C2D6E52AA30}" type="presParOf" srcId="{E01BBF2A-113A-4FFE-B357-339D0873F660}" destId="{3B1A5C44-2689-4FEC-8502-FDA08A38565D}" srcOrd="1" destOrd="0" presId="urn:microsoft.com/office/officeart/2005/8/layout/chevron1"/>
    <dgm:cxn modelId="{BFD98362-B9DE-495F-8191-D0C9A0DF982B}" type="presParOf" srcId="{E01BBF2A-113A-4FFE-B357-339D0873F660}" destId="{DF2D5961-A03D-44A8-8040-C552C060F6EC}" srcOrd="2" destOrd="0" presId="urn:microsoft.com/office/officeart/2005/8/layout/chevron1"/>
    <dgm:cxn modelId="{F3667557-D780-4F49-930B-B0E733B2D109}" type="presParOf" srcId="{E01BBF2A-113A-4FFE-B357-339D0873F660}" destId="{2F3F1E13-A544-4947-8E5A-857E857677C1}" srcOrd="3" destOrd="0" presId="urn:microsoft.com/office/officeart/2005/8/layout/chevron1"/>
    <dgm:cxn modelId="{7581502D-6346-4489-A86F-662B27F67EFD}" type="presParOf" srcId="{E01BBF2A-113A-4FFE-B357-339D0873F660}" destId="{E0E02A9A-F20F-4D5D-84FE-EF84542E1210}" srcOrd="4" destOrd="0" presId="urn:microsoft.com/office/officeart/2005/8/layout/chevron1"/>
    <dgm:cxn modelId="{C22A0C6D-F1FA-4CF7-BC5B-04516E811D5A}" type="presParOf" srcId="{E01BBF2A-113A-4FFE-B357-339D0873F660}" destId="{5EBC5752-F83D-4DA4-A76E-4CA42760D442}" srcOrd="5" destOrd="0" presId="urn:microsoft.com/office/officeart/2005/8/layout/chevron1"/>
    <dgm:cxn modelId="{A0D570A2-8E6A-4055-B8A1-7E80EBD6720D}" type="presParOf" srcId="{E01BBF2A-113A-4FFE-B357-339D0873F660}" destId="{D6AB0DAB-8837-4657-9DAD-50F87186E73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F8C431-FD69-4EB2-9553-6354233A364C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6693A7C-33A2-44DA-BF64-530E66064EFE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在战略和战术上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运营威胁情报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694CED-967F-4DDC-8FC6-D9D91DD04B60}" type="parTrans" cxnId="{2599D59E-DCBD-4720-82A6-BD48F996D7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64631D-8D62-46B5-90F6-9B1EA360B10F}" type="sibTrans" cxnId="{2599D59E-DCBD-4720-82A6-BD48F996D737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7A1C1B-80A8-4FAF-A297-54CB57CC6C2A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极尽所能地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实现自动化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E04926-40B5-4AF5-A022-F186498929D6}" type="parTrans" cxnId="{F818BD97-8390-420A-8487-940DBBDB63F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F468A6-851B-4941-8469-F7308BD1A813}" type="sibTrans" cxnId="{F818BD97-8390-420A-8487-940DBBDB63FA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EDDCC1-86AB-4927-A5AF-1D14F2403A12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部署自适应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安全架构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518849-9022-45A2-92F2-AF429D73D396}" type="parTrans" cxnId="{7B816BF9-853E-4AA9-8DCD-AD07ED719703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8E1F3F-1ED7-4268-B379-897FE55C255C}" type="sibTrans" cxnId="{7B816BF9-853E-4AA9-8DCD-AD07ED719703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77C3A8-DC51-4C3E-8E2A-17C55D28E333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捕猎和调查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（侦查与猎取）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1EA774-A34C-41D3-A886-6D95B27C11D1}" type="parTrans" cxnId="{40B0B1FA-FE79-4FE5-A018-0B78437F894D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4765D8-EFAC-438B-94A7-FC0B8562ED66}" type="sibTrans" cxnId="{40B0B1FA-FE79-4FE5-A018-0B78437F894D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28663-739E-4BEC-96E0-38F8D78DF291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通过高级分析</a:t>
          </a:r>
          <a:endParaRPr lang="en-US" altLang="zh-CN" sz="1600" b="0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0" i="0" dirty="0">
              <a:latin typeface="微软雅黑" panose="020B0503020204020204" pitchFamily="34" charset="-122"/>
              <a:ea typeface="微软雅黑" panose="020B0503020204020204" pitchFamily="34" charset="-122"/>
            </a:rPr>
            <a:t>将安全智能落地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29FD5-AB1B-412C-8752-479C5D82F452}" type="parTrans" cxnId="{CD7BA688-675B-4519-B1BD-C42FBA236914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DBCC49-8A65-4A71-B285-41DD97DCFE2C}" type="sibTrans" cxnId="{CD7BA688-675B-4519-B1BD-C42FBA236914}">
      <dgm:prSet/>
      <dgm:spPr>
        <a:ln w="38100"/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2B3EA5-BCEC-4296-9E5D-94E81993C939}" type="pres">
      <dgm:prSet presAssocID="{F0F8C431-FD69-4EB2-9553-6354233A364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A059C3-946F-4EA9-A4B0-07903EC3AD05}" type="pres">
      <dgm:prSet presAssocID="{26693A7C-33A2-44DA-BF64-530E66064EFE}" presName="node" presStyleLbl="node1" presStyleIdx="0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1490FE-ED45-4BDA-B510-9D5BCB692CA4}" type="pres">
      <dgm:prSet presAssocID="{26693A7C-33A2-44DA-BF64-530E66064EFE}" presName="spNode" presStyleCnt="0"/>
      <dgm:spPr/>
    </dgm:pt>
    <dgm:pt modelId="{B9C0CEC2-B21C-4FC5-A63E-32C9AB51DAD9}" type="pres">
      <dgm:prSet presAssocID="{3064631D-8D62-46B5-90F6-9B1EA360B10F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5460E436-3C5F-4555-962A-47A16F9EF611}" type="pres">
      <dgm:prSet presAssocID="{5B7A1C1B-80A8-4FAF-A297-54CB57CC6C2A}" presName="node" presStyleLbl="node1" presStyleIdx="1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75B288-A7B1-425B-B009-B4F49E8F9C95}" type="pres">
      <dgm:prSet presAssocID="{5B7A1C1B-80A8-4FAF-A297-54CB57CC6C2A}" presName="spNode" presStyleCnt="0"/>
      <dgm:spPr/>
    </dgm:pt>
    <dgm:pt modelId="{60101343-7A0D-43A5-A1D3-70EDE407B683}" type="pres">
      <dgm:prSet presAssocID="{A1F468A6-851B-4941-8469-F7308BD1A813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D8E2B7EB-A027-43BD-95D1-CF9B6DBCDD1B}" type="pres">
      <dgm:prSet presAssocID="{F2EDDCC1-86AB-4927-A5AF-1D14F2403A12}" presName="node" presStyleLbl="node1" presStyleIdx="2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F36FCD-0089-4E27-B858-5A9AED537948}" type="pres">
      <dgm:prSet presAssocID="{F2EDDCC1-86AB-4927-A5AF-1D14F2403A12}" presName="spNode" presStyleCnt="0"/>
      <dgm:spPr/>
    </dgm:pt>
    <dgm:pt modelId="{1D845C32-84AA-4F0F-A93B-C0982719E6A3}" type="pres">
      <dgm:prSet presAssocID="{588E1F3F-1ED7-4268-B379-897FE55C255C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8D80CA9D-CBBD-4051-B3FE-16D97EF9B734}" type="pres">
      <dgm:prSet presAssocID="{D977C3A8-DC51-4C3E-8E2A-17C55D28E333}" presName="node" presStyleLbl="node1" presStyleIdx="3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9BA070-A808-4FD2-94A3-43BDC9E8DEC5}" type="pres">
      <dgm:prSet presAssocID="{D977C3A8-DC51-4C3E-8E2A-17C55D28E333}" presName="spNode" presStyleCnt="0"/>
      <dgm:spPr/>
    </dgm:pt>
    <dgm:pt modelId="{F27080D1-4BA7-42BF-9CF8-6C0303CD0CF4}" type="pres">
      <dgm:prSet presAssocID="{974765D8-EFAC-438B-94A7-FC0B8562ED66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A46C2CC4-AD86-417C-AE01-0AACC32B1E13}" type="pres">
      <dgm:prSet presAssocID="{58A28663-739E-4BEC-96E0-38F8D78DF291}" presName="node" presStyleLbl="node1" presStyleIdx="4" presStyleCnt="5" custScaleX="1408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6F5315-3673-4CB5-A31F-C913941B066F}" type="pres">
      <dgm:prSet presAssocID="{58A28663-739E-4BEC-96E0-38F8D78DF291}" presName="spNode" presStyleCnt="0"/>
      <dgm:spPr/>
    </dgm:pt>
    <dgm:pt modelId="{C7D6151F-5EA6-4A09-BB82-FE3EA7DFF2D3}" type="pres">
      <dgm:prSet presAssocID="{57DBCC49-8A65-4A71-B285-41DD97DCFE2C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761A15EE-CC6A-4DAF-8AE2-443FC6BF3219}" type="presOf" srcId="{5B7A1C1B-80A8-4FAF-A297-54CB57CC6C2A}" destId="{5460E436-3C5F-4555-962A-47A16F9EF611}" srcOrd="0" destOrd="0" presId="urn:microsoft.com/office/officeart/2005/8/layout/cycle6"/>
    <dgm:cxn modelId="{14F2B216-2591-4722-9022-4EBCDCFF962C}" type="presOf" srcId="{3064631D-8D62-46B5-90F6-9B1EA360B10F}" destId="{B9C0CEC2-B21C-4FC5-A63E-32C9AB51DAD9}" srcOrd="0" destOrd="0" presId="urn:microsoft.com/office/officeart/2005/8/layout/cycle6"/>
    <dgm:cxn modelId="{40B0B1FA-FE79-4FE5-A018-0B78437F894D}" srcId="{F0F8C431-FD69-4EB2-9553-6354233A364C}" destId="{D977C3A8-DC51-4C3E-8E2A-17C55D28E333}" srcOrd="3" destOrd="0" parTransId="{051EA774-A34C-41D3-A886-6D95B27C11D1}" sibTransId="{974765D8-EFAC-438B-94A7-FC0B8562ED66}"/>
    <dgm:cxn modelId="{2599D59E-DCBD-4720-82A6-BD48F996D737}" srcId="{F0F8C431-FD69-4EB2-9553-6354233A364C}" destId="{26693A7C-33A2-44DA-BF64-530E66064EFE}" srcOrd="0" destOrd="0" parTransId="{53694CED-967F-4DDC-8FC6-D9D91DD04B60}" sibTransId="{3064631D-8D62-46B5-90F6-9B1EA360B10F}"/>
    <dgm:cxn modelId="{2E47224E-23C0-4BF7-A222-88C1E18827C5}" type="presOf" srcId="{F2EDDCC1-86AB-4927-A5AF-1D14F2403A12}" destId="{D8E2B7EB-A027-43BD-95D1-CF9B6DBCDD1B}" srcOrd="0" destOrd="0" presId="urn:microsoft.com/office/officeart/2005/8/layout/cycle6"/>
    <dgm:cxn modelId="{D4FDDE18-83B7-4D8D-B20C-CE4790258F8F}" type="presOf" srcId="{58A28663-739E-4BEC-96E0-38F8D78DF291}" destId="{A46C2CC4-AD86-417C-AE01-0AACC32B1E13}" srcOrd="0" destOrd="0" presId="urn:microsoft.com/office/officeart/2005/8/layout/cycle6"/>
    <dgm:cxn modelId="{1EFAFEC3-3B6F-4BB7-ADC2-B25EA8F4AA99}" type="presOf" srcId="{974765D8-EFAC-438B-94A7-FC0B8562ED66}" destId="{F27080D1-4BA7-42BF-9CF8-6C0303CD0CF4}" srcOrd="0" destOrd="0" presId="urn:microsoft.com/office/officeart/2005/8/layout/cycle6"/>
    <dgm:cxn modelId="{E040BD7D-60FA-49A1-88F1-EFDBE2EFA5F6}" type="presOf" srcId="{57DBCC49-8A65-4A71-B285-41DD97DCFE2C}" destId="{C7D6151F-5EA6-4A09-BB82-FE3EA7DFF2D3}" srcOrd="0" destOrd="0" presId="urn:microsoft.com/office/officeart/2005/8/layout/cycle6"/>
    <dgm:cxn modelId="{6556066B-79A9-482B-A67B-A09FFF3382B8}" type="presOf" srcId="{A1F468A6-851B-4941-8469-F7308BD1A813}" destId="{60101343-7A0D-43A5-A1D3-70EDE407B683}" srcOrd="0" destOrd="0" presId="urn:microsoft.com/office/officeart/2005/8/layout/cycle6"/>
    <dgm:cxn modelId="{31FCC461-35A9-4C37-A4D6-937B4A76A122}" type="presOf" srcId="{588E1F3F-1ED7-4268-B379-897FE55C255C}" destId="{1D845C32-84AA-4F0F-A93B-C0982719E6A3}" srcOrd="0" destOrd="0" presId="urn:microsoft.com/office/officeart/2005/8/layout/cycle6"/>
    <dgm:cxn modelId="{304E08F6-1E8D-4630-A7FF-EE4E7DDD4017}" type="presOf" srcId="{F0F8C431-FD69-4EB2-9553-6354233A364C}" destId="{F92B3EA5-BCEC-4296-9E5D-94E81993C939}" srcOrd="0" destOrd="0" presId="urn:microsoft.com/office/officeart/2005/8/layout/cycle6"/>
    <dgm:cxn modelId="{CD7BA688-675B-4519-B1BD-C42FBA236914}" srcId="{F0F8C431-FD69-4EB2-9553-6354233A364C}" destId="{58A28663-739E-4BEC-96E0-38F8D78DF291}" srcOrd="4" destOrd="0" parTransId="{5F729FD5-AB1B-412C-8752-479C5D82F452}" sibTransId="{57DBCC49-8A65-4A71-B285-41DD97DCFE2C}"/>
    <dgm:cxn modelId="{F818BD97-8390-420A-8487-940DBBDB63FA}" srcId="{F0F8C431-FD69-4EB2-9553-6354233A364C}" destId="{5B7A1C1B-80A8-4FAF-A297-54CB57CC6C2A}" srcOrd="1" destOrd="0" parTransId="{0CE04926-40B5-4AF5-A022-F186498929D6}" sibTransId="{A1F468A6-851B-4941-8469-F7308BD1A813}"/>
    <dgm:cxn modelId="{2F7FC786-B48C-4710-917F-D7495A30E810}" type="presOf" srcId="{26693A7C-33A2-44DA-BF64-530E66064EFE}" destId="{1CA059C3-946F-4EA9-A4B0-07903EC3AD05}" srcOrd="0" destOrd="0" presId="urn:microsoft.com/office/officeart/2005/8/layout/cycle6"/>
    <dgm:cxn modelId="{7B816BF9-853E-4AA9-8DCD-AD07ED719703}" srcId="{F0F8C431-FD69-4EB2-9553-6354233A364C}" destId="{F2EDDCC1-86AB-4927-A5AF-1D14F2403A12}" srcOrd="2" destOrd="0" parTransId="{BC518849-9022-45A2-92F2-AF429D73D396}" sibTransId="{588E1F3F-1ED7-4268-B379-897FE55C255C}"/>
    <dgm:cxn modelId="{85DC3AD4-AEC1-4360-B714-6D0E41593853}" type="presOf" srcId="{D977C3A8-DC51-4C3E-8E2A-17C55D28E333}" destId="{8D80CA9D-CBBD-4051-B3FE-16D97EF9B734}" srcOrd="0" destOrd="0" presId="urn:microsoft.com/office/officeart/2005/8/layout/cycle6"/>
    <dgm:cxn modelId="{04A6CB6F-C8AE-4D27-8663-DD038B96F9B9}" type="presParOf" srcId="{F92B3EA5-BCEC-4296-9E5D-94E81993C939}" destId="{1CA059C3-946F-4EA9-A4B0-07903EC3AD05}" srcOrd="0" destOrd="0" presId="urn:microsoft.com/office/officeart/2005/8/layout/cycle6"/>
    <dgm:cxn modelId="{0622EAF5-6F2A-4705-A157-E6393958E0A6}" type="presParOf" srcId="{F92B3EA5-BCEC-4296-9E5D-94E81993C939}" destId="{1C1490FE-ED45-4BDA-B510-9D5BCB692CA4}" srcOrd="1" destOrd="0" presId="urn:microsoft.com/office/officeart/2005/8/layout/cycle6"/>
    <dgm:cxn modelId="{82C5A1D2-8C83-4C82-8085-8EB532186C9C}" type="presParOf" srcId="{F92B3EA5-BCEC-4296-9E5D-94E81993C939}" destId="{B9C0CEC2-B21C-4FC5-A63E-32C9AB51DAD9}" srcOrd="2" destOrd="0" presId="urn:microsoft.com/office/officeart/2005/8/layout/cycle6"/>
    <dgm:cxn modelId="{60483C03-284C-4F4A-ABA9-A11E47457E9F}" type="presParOf" srcId="{F92B3EA5-BCEC-4296-9E5D-94E81993C939}" destId="{5460E436-3C5F-4555-962A-47A16F9EF611}" srcOrd="3" destOrd="0" presId="urn:microsoft.com/office/officeart/2005/8/layout/cycle6"/>
    <dgm:cxn modelId="{8051400A-27EE-4598-9BA6-4C6B1BC29170}" type="presParOf" srcId="{F92B3EA5-BCEC-4296-9E5D-94E81993C939}" destId="{4B75B288-A7B1-425B-B009-B4F49E8F9C95}" srcOrd="4" destOrd="0" presId="urn:microsoft.com/office/officeart/2005/8/layout/cycle6"/>
    <dgm:cxn modelId="{B3F65D94-9A69-4EE2-943D-C89446AD97FC}" type="presParOf" srcId="{F92B3EA5-BCEC-4296-9E5D-94E81993C939}" destId="{60101343-7A0D-43A5-A1D3-70EDE407B683}" srcOrd="5" destOrd="0" presId="urn:microsoft.com/office/officeart/2005/8/layout/cycle6"/>
    <dgm:cxn modelId="{560B1A66-DD1C-4151-A8E5-1539CE83190D}" type="presParOf" srcId="{F92B3EA5-BCEC-4296-9E5D-94E81993C939}" destId="{D8E2B7EB-A027-43BD-95D1-CF9B6DBCDD1B}" srcOrd="6" destOrd="0" presId="urn:microsoft.com/office/officeart/2005/8/layout/cycle6"/>
    <dgm:cxn modelId="{F15AA971-57F6-4A2A-B7D5-5E608336BBF2}" type="presParOf" srcId="{F92B3EA5-BCEC-4296-9E5D-94E81993C939}" destId="{9AF36FCD-0089-4E27-B858-5A9AED537948}" srcOrd="7" destOrd="0" presId="urn:microsoft.com/office/officeart/2005/8/layout/cycle6"/>
    <dgm:cxn modelId="{BC9ABA30-249D-4EFB-9517-C4FA9CB2C849}" type="presParOf" srcId="{F92B3EA5-BCEC-4296-9E5D-94E81993C939}" destId="{1D845C32-84AA-4F0F-A93B-C0982719E6A3}" srcOrd="8" destOrd="0" presId="urn:microsoft.com/office/officeart/2005/8/layout/cycle6"/>
    <dgm:cxn modelId="{A784E963-B254-4B95-A175-FD633B902A42}" type="presParOf" srcId="{F92B3EA5-BCEC-4296-9E5D-94E81993C939}" destId="{8D80CA9D-CBBD-4051-B3FE-16D97EF9B734}" srcOrd="9" destOrd="0" presId="urn:microsoft.com/office/officeart/2005/8/layout/cycle6"/>
    <dgm:cxn modelId="{7D408E6E-A752-4499-845F-4A028651B36D}" type="presParOf" srcId="{F92B3EA5-BCEC-4296-9E5D-94E81993C939}" destId="{F39BA070-A808-4FD2-94A3-43BDC9E8DEC5}" srcOrd="10" destOrd="0" presId="urn:microsoft.com/office/officeart/2005/8/layout/cycle6"/>
    <dgm:cxn modelId="{1B29ADED-6DAB-4CE0-B0B4-B8D364D56C19}" type="presParOf" srcId="{F92B3EA5-BCEC-4296-9E5D-94E81993C939}" destId="{F27080D1-4BA7-42BF-9CF8-6C0303CD0CF4}" srcOrd="11" destOrd="0" presId="urn:microsoft.com/office/officeart/2005/8/layout/cycle6"/>
    <dgm:cxn modelId="{094E354F-EA53-47D4-B1FF-99E572D40683}" type="presParOf" srcId="{F92B3EA5-BCEC-4296-9E5D-94E81993C939}" destId="{A46C2CC4-AD86-417C-AE01-0AACC32B1E13}" srcOrd="12" destOrd="0" presId="urn:microsoft.com/office/officeart/2005/8/layout/cycle6"/>
    <dgm:cxn modelId="{2B1A23E3-B6B6-444D-9434-E65ACF6A837A}" type="presParOf" srcId="{F92B3EA5-BCEC-4296-9E5D-94E81993C939}" destId="{D36F5315-3673-4CB5-A31F-C913941B066F}" srcOrd="13" destOrd="0" presId="urn:microsoft.com/office/officeart/2005/8/layout/cycle6"/>
    <dgm:cxn modelId="{2123C123-A3C3-4C8E-B9D1-33614D866243}" type="presParOf" srcId="{F92B3EA5-BCEC-4296-9E5D-94E81993C939}" destId="{C7D6151F-5EA6-4A09-BB82-FE3EA7DFF2D3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342FCE-EF92-43B7-9600-AC4E679FB0E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7F7D66-CF54-4677-B6C3-EED2A6B1CDB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核心功能</a:t>
          </a:r>
        </a:p>
      </dgm:t>
    </dgm:pt>
    <dgm:pt modelId="{C62C017A-6FA7-4DBC-B418-38252134E279}" type="parTrans" cxnId="{BA8069A8-72AE-4105-8253-D700A58531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99D07E-BD84-4B1F-9161-330255C67972}" type="sibTrans" cxnId="{BA8069A8-72AE-4105-8253-D700A58531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77AC0-D19D-4828-BE8C-77CA235F00D0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辅助功能</a:t>
          </a:r>
        </a:p>
      </dgm:t>
    </dgm:pt>
    <dgm:pt modelId="{62245D58-D056-4702-9F29-63DD07723C58}" type="parTrans" cxnId="{7FA5C721-1970-4CA2-94D0-77594840B96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2AAB90-6122-47E4-9A61-505D30243F6D}" type="sibTrans" cxnId="{7FA5C721-1970-4CA2-94D0-77594840B96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B017F7-C40E-4DAA-AD10-7EF1E6364EEE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数据源</a:t>
          </a:r>
        </a:p>
      </dgm:t>
    </dgm:pt>
    <dgm:pt modelId="{33F7D160-F08C-4AB1-91E8-702ECCA18DFA}" type="parTrans" cxnId="{92AC8015-A76D-4E43-86BE-C310D6809A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528B10-F3B4-4483-9C42-80418EA58570}" type="sibTrans" cxnId="{92AC8015-A76D-4E43-86BE-C310D6809A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3CBC3C-3676-46B0-87C0-4B5815895793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关联分析：具备丰富的预定义关联规则和自学习分析引擎，进行网络流量、日志的综合分析。</a:t>
          </a:r>
        </a:p>
      </dgm:t>
    </dgm:pt>
    <dgm:pt modelId="{96E9BA4B-568F-4274-ADF1-2DF20BEEC67B}" type="parTrans" cxnId="{17951A8E-B5FE-49C3-9503-98F6EE825F5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C59E2B-AD06-4A6C-9542-F43B5783CD26}" type="sibTrans" cxnId="{17951A8E-B5FE-49C3-9503-98F6EE825F5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DF58D3-8F25-47E7-86B5-2FB20F37068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可视化呈现：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区分不同态势视角，分为安全风险、流量监控和运维管理。要美观大方，但不要花里胡哨。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CC256F-FDB0-4CCF-BC46-3A87060CDEEB}" type="parTrans" cxnId="{8E27AF6A-0F4C-4505-A592-4D0A3E3A3D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6FF392-4F31-4EEC-BDF7-39CF03D5EE70}" type="sibTrans" cxnId="{8E27AF6A-0F4C-4505-A592-4D0A3E3A3D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A8F3D5-7171-4C75-AEAC-9F5FA5BB2BD2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资产管理：</a:t>
          </a:r>
          <a:r>
            <a: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IT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资产的管理及安全风险的可视化呈现。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90AFFD-F891-4F3D-842F-B8A90D5C8508}" type="parTrans" cxnId="{13C0CD66-E260-405C-92D1-3F93D45869E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927745-7717-4C4D-8B2F-899B4E7AEF79}" type="sibTrans" cxnId="{13C0CD66-E260-405C-92D1-3F93D45869E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D47A67-E280-4E7C-B62A-1C2C3F7C282F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知识库体系：具备内部及外部的完整知识库体系。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84A6DC-9CCC-4A91-AD37-38EF74B4BC85}" type="parTrans" cxnId="{B94B3674-BA7C-4B36-9991-3D24D678F2D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CF5075-45F9-4E8F-B62F-D7E71BC5790E}" type="sibTrans" cxnId="{B94B3674-BA7C-4B36-9991-3D24D678F2D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90314F-677D-44E9-84C8-C4A08F4EEF8D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本地数据源：除了自身的安全设备的事件日志，第三方的流量日志数据是重要补充，综合的网络管理和分析能力是未来安全市场重要趋势。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3372E9-61A2-44EC-912C-21487D52D5DA}" type="parTrans" cxnId="{F71FB5CE-D77E-404F-AA4D-A50953C1B2C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F2008B-F3A3-432A-9F85-24F2DCF69B97}" type="sibTrans" cxnId="{F71FB5CE-D77E-404F-AA4D-A50953C1B2C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FC243A-C370-4465-854B-9F963524824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互联网数据源：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引入互联网威胁情报，挖掘流量、日志、事件与威胁热点的关联性，强化代入感。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9D410C-A58E-4466-9945-6EABA9A25288}" type="parTrans" cxnId="{743BFEE0-8338-41A5-B9DC-8AAEF7AEFD3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0B6643-C339-49F0-972B-316E4B55C20F}" type="sibTrans" cxnId="{743BFEE0-8338-41A5-B9DC-8AAEF7AEFD3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2A4F16-D0E7-49F7-B6E6-70C70328DD17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配置管理：模块化融入配置管理，提供丰富的集中配置操作界面。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4FADD1-29FE-47F3-B2B7-BF3029EDCCF8}" type="parTrans" cxnId="{7D481787-108E-4443-9F91-12A25A29CDB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859F5B-60C4-468F-BB4D-8C13CFB1307D}" type="sibTrans" cxnId="{7D481787-108E-4443-9F91-12A25A29CDB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218823-4104-4E50-9314-625CF7A415BE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部署方式</a:t>
          </a:r>
        </a:p>
      </dgm:t>
    </dgm:pt>
    <dgm:pt modelId="{76DC935C-6E67-4FC3-A952-312E6C84D89C}" type="parTrans" cxnId="{0D0AFB11-7B0D-42B5-937E-E31555F4973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DC927F-FC70-4468-A8B4-E1A48DC87D30}" type="sibTrans" cxnId="{0D0AFB11-7B0D-42B5-937E-E31555F4973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88D843-4459-4F26-ACD2-E3AC0F01333C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除了自身的安全设备，可以利用流量探针和日志探针，增强网络环境的渗透能力，同时易于扩展。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6DEEB2-A80B-47CF-82F5-9A7B1F216819}" type="parTrans" cxnId="{17A457D0-C057-4C1A-9095-350DED4F068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0CF1A1-0F41-4DB8-AE5F-05B761B7B849}" type="sibTrans" cxnId="{17A457D0-C057-4C1A-9095-350DED4F068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7AB88A-A371-4228-9E3D-C1618B59DBB6}" type="pres">
      <dgm:prSet presAssocID="{23342FCE-EF92-43B7-9600-AC4E679FB0E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980A6C-DC56-422F-AF3B-333946C69653}" type="pres">
      <dgm:prSet presAssocID="{AA7F7D66-CF54-4677-B6C3-EED2A6B1CDB8}" presName="parentLin" presStyleCnt="0"/>
      <dgm:spPr/>
    </dgm:pt>
    <dgm:pt modelId="{76ADDA5C-ACA9-4DDA-8C53-5AFF995BD07D}" type="pres">
      <dgm:prSet presAssocID="{AA7F7D66-CF54-4677-B6C3-EED2A6B1CDB8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0B29DC64-75EF-4D80-8365-D4E6CEDEE928}" type="pres">
      <dgm:prSet presAssocID="{AA7F7D66-CF54-4677-B6C3-EED2A6B1CDB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DD09E4-EF42-4FBF-9B5F-A300189F5248}" type="pres">
      <dgm:prSet presAssocID="{AA7F7D66-CF54-4677-B6C3-EED2A6B1CDB8}" presName="negativeSpace" presStyleCnt="0"/>
      <dgm:spPr/>
    </dgm:pt>
    <dgm:pt modelId="{4CF453E8-BDF5-4880-AF81-E51A009A2F78}" type="pres">
      <dgm:prSet presAssocID="{AA7F7D66-CF54-4677-B6C3-EED2A6B1CDB8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E85B5A-CF53-4794-A915-470DAC4FEFAA}" type="pres">
      <dgm:prSet presAssocID="{BE99D07E-BD84-4B1F-9161-330255C67972}" presName="spaceBetweenRectangles" presStyleCnt="0"/>
      <dgm:spPr/>
    </dgm:pt>
    <dgm:pt modelId="{00132A1D-984E-4F76-9845-79FDDF4C2FDD}" type="pres">
      <dgm:prSet presAssocID="{0EB77AC0-D19D-4828-BE8C-77CA235F00D0}" presName="parentLin" presStyleCnt="0"/>
      <dgm:spPr/>
    </dgm:pt>
    <dgm:pt modelId="{BDE4331A-4384-49A6-953F-54CB4615C013}" type="pres">
      <dgm:prSet presAssocID="{0EB77AC0-D19D-4828-BE8C-77CA235F00D0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F3A60BB9-B2F7-48F6-94B7-078D1151CF7E}" type="pres">
      <dgm:prSet presAssocID="{0EB77AC0-D19D-4828-BE8C-77CA235F00D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B51CC9-5452-444D-ACAB-62EA32887502}" type="pres">
      <dgm:prSet presAssocID="{0EB77AC0-D19D-4828-BE8C-77CA235F00D0}" presName="negativeSpace" presStyleCnt="0"/>
      <dgm:spPr/>
    </dgm:pt>
    <dgm:pt modelId="{5C9EE91B-9C8D-434B-91C6-3B4A8B49B410}" type="pres">
      <dgm:prSet presAssocID="{0EB77AC0-D19D-4828-BE8C-77CA235F00D0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1DE977-43EE-4E66-8E29-D3D95BC98064}" type="pres">
      <dgm:prSet presAssocID="{A62AAB90-6122-47E4-9A61-505D30243F6D}" presName="spaceBetweenRectangles" presStyleCnt="0"/>
      <dgm:spPr/>
    </dgm:pt>
    <dgm:pt modelId="{7530CC66-8F9B-456F-878D-357F7C405442}" type="pres">
      <dgm:prSet presAssocID="{92B017F7-C40E-4DAA-AD10-7EF1E6364EEE}" presName="parentLin" presStyleCnt="0"/>
      <dgm:spPr/>
    </dgm:pt>
    <dgm:pt modelId="{96642801-6CD3-4D45-A383-F60AF9C0D30F}" type="pres">
      <dgm:prSet presAssocID="{92B017F7-C40E-4DAA-AD10-7EF1E6364EEE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4F813B06-6C82-4083-AF0C-AA5282F4FA91}" type="pres">
      <dgm:prSet presAssocID="{92B017F7-C40E-4DAA-AD10-7EF1E6364EE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5F827F-98D9-47CA-9299-0FC2800907A6}" type="pres">
      <dgm:prSet presAssocID="{92B017F7-C40E-4DAA-AD10-7EF1E6364EEE}" presName="negativeSpace" presStyleCnt="0"/>
      <dgm:spPr/>
    </dgm:pt>
    <dgm:pt modelId="{3A860AE3-52FC-4204-8F7D-77799A671D57}" type="pres">
      <dgm:prSet presAssocID="{92B017F7-C40E-4DAA-AD10-7EF1E6364EEE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021A27-BD18-4AA5-B584-679B37749994}" type="pres">
      <dgm:prSet presAssocID="{B7528B10-F3B4-4483-9C42-80418EA58570}" presName="spaceBetweenRectangles" presStyleCnt="0"/>
      <dgm:spPr/>
    </dgm:pt>
    <dgm:pt modelId="{60DBFC59-8F52-4759-A5FE-C4438E8140F6}" type="pres">
      <dgm:prSet presAssocID="{1B218823-4104-4E50-9314-625CF7A415BE}" presName="parentLin" presStyleCnt="0"/>
      <dgm:spPr/>
    </dgm:pt>
    <dgm:pt modelId="{2051359C-372C-4959-A3A5-33729AA3AEB5}" type="pres">
      <dgm:prSet presAssocID="{1B218823-4104-4E50-9314-625CF7A415BE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08B2DEC5-F9BC-48E0-BA2F-F2E5C8C9A67F}" type="pres">
      <dgm:prSet presAssocID="{1B218823-4104-4E50-9314-625CF7A415B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E54FDF-4BFB-468B-8736-AD77F33F0107}" type="pres">
      <dgm:prSet presAssocID="{1B218823-4104-4E50-9314-625CF7A415BE}" presName="negativeSpace" presStyleCnt="0"/>
      <dgm:spPr/>
    </dgm:pt>
    <dgm:pt modelId="{DE50EEE6-413C-4734-9859-7A0C32E711A5}" type="pres">
      <dgm:prSet presAssocID="{1B218823-4104-4E50-9314-625CF7A415BE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285FA1E-FDB2-4D50-BA00-31A811323207}" type="presOf" srcId="{92B017F7-C40E-4DAA-AD10-7EF1E6364EEE}" destId="{96642801-6CD3-4D45-A383-F60AF9C0D30F}" srcOrd="0" destOrd="0" presId="urn:microsoft.com/office/officeart/2005/8/layout/list1"/>
    <dgm:cxn modelId="{8223AB84-CC9E-4103-9C61-D346E15BE940}" type="presOf" srcId="{D5A8F3D5-7171-4C75-AEAC-9F5FA5BB2BD2}" destId="{5C9EE91B-9C8D-434B-91C6-3B4A8B49B410}" srcOrd="0" destOrd="0" presId="urn:microsoft.com/office/officeart/2005/8/layout/list1"/>
    <dgm:cxn modelId="{8E27AF6A-0F4C-4505-A592-4D0A3E3A3D76}" srcId="{AA7F7D66-CF54-4677-B6C3-EED2A6B1CDB8}" destId="{32DF58D3-8F25-47E7-86B5-2FB20F370684}" srcOrd="1" destOrd="0" parTransId="{ACCC256F-FDB0-4CCF-BC46-3A87060CDEEB}" sibTransId="{A16FF392-4F31-4EEC-BDF7-39CF03D5EE70}"/>
    <dgm:cxn modelId="{91FFF833-9895-43F3-B660-A6DB9B91C8F1}" type="presOf" srcId="{92B017F7-C40E-4DAA-AD10-7EF1E6364EEE}" destId="{4F813B06-6C82-4083-AF0C-AA5282F4FA91}" srcOrd="1" destOrd="0" presId="urn:microsoft.com/office/officeart/2005/8/layout/list1"/>
    <dgm:cxn modelId="{2CF20045-4775-4E0E-B415-63198A385E3B}" type="presOf" srcId="{32DF58D3-8F25-47E7-86B5-2FB20F370684}" destId="{4CF453E8-BDF5-4880-AF81-E51A009A2F78}" srcOrd="0" destOrd="1" presId="urn:microsoft.com/office/officeart/2005/8/layout/list1"/>
    <dgm:cxn modelId="{13C0CD66-E260-405C-92D1-3F93D45869E0}" srcId="{0EB77AC0-D19D-4828-BE8C-77CA235F00D0}" destId="{D5A8F3D5-7171-4C75-AEAC-9F5FA5BB2BD2}" srcOrd="0" destOrd="0" parTransId="{5F90AFFD-F891-4F3D-842F-B8A90D5C8508}" sibTransId="{F4927745-7717-4C4D-8B2F-899B4E7AEF79}"/>
    <dgm:cxn modelId="{743BFEE0-8338-41A5-B9DC-8AAEF7AEFD35}" srcId="{92B017F7-C40E-4DAA-AD10-7EF1E6364EEE}" destId="{6AFC243A-C370-4465-854B-9F9635248248}" srcOrd="1" destOrd="0" parTransId="{539D410C-A58E-4466-9945-6EABA9A25288}" sibTransId="{E60B6643-C339-49F0-972B-316E4B55C20F}"/>
    <dgm:cxn modelId="{9831CF2F-FEC3-4D1F-B08E-79BA73925E5E}" type="presOf" srcId="{AA7F7D66-CF54-4677-B6C3-EED2A6B1CDB8}" destId="{76ADDA5C-ACA9-4DDA-8C53-5AFF995BD07D}" srcOrd="0" destOrd="0" presId="urn:microsoft.com/office/officeart/2005/8/layout/list1"/>
    <dgm:cxn modelId="{0D0AFB11-7B0D-42B5-937E-E31555F4973D}" srcId="{23342FCE-EF92-43B7-9600-AC4E679FB0EF}" destId="{1B218823-4104-4E50-9314-625CF7A415BE}" srcOrd="3" destOrd="0" parTransId="{76DC935C-6E67-4FC3-A952-312E6C84D89C}" sibTransId="{5EDC927F-FC70-4468-A8B4-E1A48DC87D30}"/>
    <dgm:cxn modelId="{BA8069A8-72AE-4105-8253-D700A5853111}" srcId="{23342FCE-EF92-43B7-9600-AC4E679FB0EF}" destId="{AA7F7D66-CF54-4677-B6C3-EED2A6B1CDB8}" srcOrd="0" destOrd="0" parTransId="{C62C017A-6FA7-4DBC-B418-38252134E279}" sibTransId="{BE99D07E-BD84-4B1F-9161-330255C67972}"/>
    <dgm:cxn modelId="{A158330E-6527-484A-800E-D08BE04D18A9}" type="presOf" srcId="{1B218823-4104-4E50-9314-625CF7A415BE}" destId="{08B2DEC5-F9BC-48E0-BA2F-F2E5C8C9A67F}" srcOrd="1" destOrd="0" presId="urn:microsoft.com/office/officeart/2005/8/layout/list1"/>
    <dgm:cxn modelId="{17A457D0-C057-4C1A-9095-350DED4F0687}" srcId="{1B218823-4104-4E50-9314-625CF7A415BE}" destId="{E588D843-4459-4F26-ACD2-E3AC0F01333C}" srcOrd="0" destOrd="0" parTransId="{606DEEB2-A80B-47CF-82F5-9A7B1F216819}" sibTransId="{8F0CF1A1-0F41-4DB8-AE5F-05B761B7B849}"/>
    <dgm:cxn modelId="{B711608E-E908-4832-A889-18BF669012A7}" type="presOf" srcId="{F63CBC3C-3676-46B0-87C0-4B5815895793}" destId="{4CF453E8-BDF5-4880-AF81-E51A009A2F78}" srcOrd="0" destOrd="0" presId="urn:microsoft.com/office/officeart/2005/8/layout/list1"/>
    <dgm:cxn modelId="{92AC8015-A76D-4E43-86BE-C310D6809A4E}" srcId="{23342FCE-EF92-43B7-9600-AC4E679FB0EF}" destId="{92B017F7-C40E-4DAA-AD10-7EF1E6364EEE}" srcOrd="2" destOrd="0" parTransId="{33F7D160-F08C-4AB1-91E8-702ECCA18DFA}" sibTransId="{B7528B10-F3B4-4483-9C42-80418EA58570}"/>
    <dgm:cxn modelId="{4047CCFC-6538-485E-8656-9D53F4FEC955}" type="presOf" srcId="{0EB77AC0-D19D-4828-BE8C-77CA235F00D0}" destId="{BDE4331A-4384-49A6-953F-54CB4615C013}" srcOrd="0" destOrd="0" presId="urn:microsoft.com/office/officeart/2005/8/layout/list1"/>
    <dgm:cxn modelId="{B3D3E87C-6F44-4526-B4AD-124FF79E64E9}" type="presOf" srcId="{23342FCE-EF92-43B7-9600-AC4E679FB0EF}" destId="{887AB88A-A371-4228-9E3D-C1618B59DBB6}" srcOrd="0" destOrd="0" presId="urn:microsoft.com/office/officeart/2005/8/layout/list1"/>
    <dgm:cxn modelId="{F5A9D00F-1EE9-4394-91DE-A6CC1A44A1DB}" type="presOf" srcId="{AA7F7D66-CF54-4677-B6C3-EED2A6B1CDB8}" destId="{0B29DC64-75EF-4D80-8365-D4E6CEDEE928}" srcOrd="1" destOrd="0" presId="urn:microsoft.com/office/officeart/2005/8/layout/list1"/>
    <dgm:cxn modelId="{4CBC367C-CD6D-43CE-BBA4-173C226BF0DA}" type="presOf" srcId="{E588D843-4459-4F26-ACD2-E3AC0F01333C}" destId="{DE50EEE6-413C-4734-9859-7A0C32E711A5}" srcOrd="0" destOrd="0" presId="urn:microsoft.com/office/officeart/2005/8/layout/list1"/>
    <dgm:cxn modelId="{CD9F0799-66C6-4BC8-9E98-237BF88F241C}" type="presOf" srcId="{6AFC243A-C370-4465-854B-9F9635248248}" destId="{3A860AE3-52FC-4204-8F7D-77799A671D57}" srcOrd="0" destOrd="1" presId="urn:microsoft.com/office/officeart/2005/8/layout/list1"/>
    <dgm:cxn modelId="{F71FB5CE-D77E-404F-AA4D-A50953C1B2CE}" srcId="{92B017F7-C40E-4DAA-AD10-7EF1E6364EEE}" destId="{3390314F-677D-44E9-84C8-C4A08F4EEF8D}" srcOrd="0" destOrd="0" parTransId="{143372E9-61A2-44EC-912C-21487D52D5DA}" sibTransId="{CFF2008B-F3A3-432A-9F85-24F2DCF69B97}"/>
    <dgm:cxn modelId="{C0A04A9D-7D7B-4210-995B-D865B4D57190}" type="presOf" srcId="{0EB77AC0-D19D-4828-BE8C-77CA235F00D0}" destId="{F3A60BB9-B2F7-48F6-94B7-078D1151CF7E}" srcOrd="1" destOrd="0" presId="urn:microsoft.com/office/officeart/2005/8/layout/list1"/>
    <dgm:cxn modelId="{B94B3674-BA7C-4B36-9991-3D24D678F2D5}" srcId="{0EB77AC0-D19D-4828-BE8C-77CA235F00D0}" destId="{73D47A67-E280-4E7C-B62A-1C2C3F7C282F}" srcOrd="1" destOrd="0" parTransId="{7284A6DC-9CCC-4A91-AD37-38EF74B4BC85}" sibTransId="{54CF5075-45F9-4E8F-B62F-D7E71BC5790E}"/>
    <dgm:cxn modelId="{D2CB119E-90F6-44ED-8B84-253E0C40F2EB}" type="presOf" srcId="{222A4F16-D0E7-49F7-B6E6-70C70328DD17}" destId="{5C9EE91B-9C8D-434B-91C6-3B4A8B49B410}" srcOrd="0" destOrd="2" presId="urn:microsoft.com/office/officeart/2005/8/layout/list1"/>
    <dgm:cxn modelId="{D3F6E059-4F6E-4633-B82C-33FC0D32B21A}" type="presOf" srcId="{1B218823-4104-4E50-9314-625CF7A415BE}" destId="{2051359C-372C-4959-A3A5-33729AA3AEB5}" srcOrd="0" destOrd="0" presId="urn:microsoft.com/office/officeart/2005/8/layout/list1"/>
    <dgm:cxn modelId="{7FA5C721-1970-4CA2-94D0-77594840B967}" srcId="{23342FCE-EF92-43B7-9600-AC4E679FB0EF}" destId="{0EB77AC0-D19D-4828-BE8C-77CA235F00D0}" srcOrd="1" destOrd="0" parTransId="{62245D58-D056-4702-9F29-63DD07723C58}" sibTransId="{A62AAB90-6122-47E4-9A61-505D30243F6D}"/>
    <dgm:cxn modelId="{D7A1DE3E-E201-4A17-B4DC-6EB86454DDFE}" type="presOf" srcId="{73D47A67-E280-4E7C-B62A-1C2C3F7C282F}" destId="{5C9EE91B-9C8D-434B-91C6-3B4A8B49B410}" srcOrd="0" destOrd="1" presId="urn:microsoft.com/office/officeart/2005/8/layout/list1"/>
    <dgm:cxn modelId="{17951A8E-B5FE-49C3-9503-98F6EE825F57}" srcId="{AA7F7D66-CF54-4677-B6C3-EED2A6B1CDB8}" destId="{F63CBC3C-3676-46B0-87C0-4B5815895793}" srcOrd="0" destOrd="0" parTransId="{96E9BA4B-568F-4274-ADF1-2DF20BEEC67B}" sibTransId="{F7C59E2B-AD06-4A6C-9542-F43B5783CD26}"/>
    <dgm:cxn modelId="{F39CA6A2-3B44-4202-BE9D-24DEA373A2DE}" type="presOf" srcId="{3390314F-677D-44E9-84C8-C4A08F4EEF8D}" destId="{3A860AE3-52FC-4204-8F7D-77799A671D57}" srcOrd="0" destOrd="0" presId="urn:microsoft.com/office/officeart/2005/8/layout/list1"/>
    <dgm:cxn modelId="{7D481787-108E-4443-9F91-12A25A29CDB9}" srcId="{0EB77AC0-D19D-4828-BE8C-77CA235F00D0}" destId="{222A4F16-D0E7-49F7-B6E6-70C70328DD17}" srcOrd="2" destOrd="0" parTransId="{BA4FADD1-29FE-47F3-B2B7-BF3029EDCCF8}" sibTransId="{64859F5B-60C4-468F-BB4D-8C13CFB1307D}"/>
    <dgm:cxn modelId="{4AA44DE8-5EE4-4839-A2AE-F9D97069738E}" type="presParOf" srcId="{887AB88A-A371-4228-9E3D-C1618B59DBB6}" destId="{82980A6C-DC56-422F-AF3B-333946C69653}" srcOrd="0" destOrd="0" presId="urn:microsoft.com/office/officeart/2005/8/layout/list1"/>
    <dgm:cxn modelId="{200184E2-5CD1-4119-A677-9A06564BBB16}" type="presParOf" srcId="{82980A6C-DC56-422F-AF3B-333946C69653}" destId="{76ADDA5C-ACA9-4DDA-8C53-5AFF995BD07D}" srcOrd="0" destOrd="0" presId="urn:microsoft.com/office/officeart/2005/8/layout/list1"/>
    <dgm:cxn modelId="{2E02666A-4F65-4BBA-A712-375F239DF1C8}" type="presParOf" srcId="{82980A6C-DC56-422F-AF3B-333946C69653}" destId="{0B29DC64-75EF-4D80-8365-D4E6CEDEE928}" srcOrd="1" destOrd="0" presId="urn:microsoft.com/office/officeart/2005/8/layout/list1"/>
    <dgm:cxn modelId="{2E4C8193-DA88-408C-8C39-091BA205E2A1}" type="presParOf" srcId="{887AB88A-A371-4228-9E3D-C1618B59DBB6}" destId="{97DD09E4-EF42-4FBF-9B5F-A300189F5248}" srcOrd="1" destOrd="0" presId="urn:microsoft.com/office/officeart/2005/8/layout/list1"/>
    <dgm:cxn modelId="{583BC350-83A0-45F4-97C7-DC1C0E0C2632}" type="presParOf" srcId="{887AB88A-A371-4228-9E3D-C1618B59DBB6}" destId="{4CF453E8-BDF5-4880-AF81-E51A009A2F78}" srcOrd="2" destOrd="0" presId="urn:microsoft.com/office/officeart/2005/8/layout/list1"/>
    <dgm:cxn modelId="{DCC8E52B-8C1B-4980-8EFF-4AD0A7A78FA2}" type="presParOf" srcId="{887AB88A-A371-4228-9E3D-C1618B59DBB6}" destId="{DCE85B5A-CF53-4794-A915-470DAC4FEFAA}" srcOrd="3" destOrd="0" presId="urn:microsoft.com/office/officeart/2005/8/layout/list1"/>
    <dgm:cxn modelId="{E17246CA-E408-4592-95DE-6380D8904B0B}" type="presParOf" srcId="{887AB88A-A371-4228-9E3D-C1618B59DBB6}" destId="{00132A1D-984E-4F76-9845-79FDDF4C2FDD}" srcOrd="4" destOrd="0" presId="urn:microsoft.com/office/officeart/2005/8/layout/list1"/>
    <dgm:cxn modelId="{1DA0991C-75D0-4CBA-8036-8E1BB3DDD919}" type="presParOf" srcId="{00132A1D-984E-4F76-9845-79FDDF4C2FDD}" destId="{BDE4331A-4384-49A6-953F-54CB4615C013}" srcOrd="0" destOrd="0" presId="urn:microsoft.com/office/officeart/2005/8/layout/list1"/>
    <dgm:cxn modelId="{FB0B7823-AC17-4FB1-88D9-69EDB0A25549}" type="presParOf" srcId="{00132A1D-984E-4F76-9845-79FDDF4C2FDD}" destId="{F3A60BB9-B2F7-48F6-94B7-078D1151CF7E}" srcOrd="1" destOrd="0" presId="urn:microsoft.com/office/officeart/2005/8/layout/list1"/>
    <dgm:cxn modelId="{822AB041-DD3F-4006-A4A8-A4A1372799E6}" type="presParOf" srcId="{887AB88A-A371-4228-9E3D-C1618B59DBB6}" destId="{A9B51CC9-5452-444D-ACAB-62EA32887502}" srcOrd="5" destOrd="0" presId="urn:microsoft.com/office/officeart/2005/8/layout/list1"/>
    <dgm:cxn modelId="{901D693D-201A-4403-80DD-16912A65C1A7}" type="presParOf" srcId="{887AB88A-A371-4228-9E3D-C1618B59DBB6}" destId="{5C9EE91B-9C8D-434B-91C6-3B4A8B49B410}" srcOrd="6" destOrd="0" presId="urn:microsoft.com/office/officeart/2005/8/layout/list1"/>
    <dgm:cxn modelId="{2BBCFC78-01A5-499D-BC29-EF82934C2575}" type="presParOf" srcId="{887AB88A-A371-4228-9E3D-C1618B59DBB6}" destId="{371DE977-43EE-4E66-8E29-D3D95BC98064}" srcOrd="7" destOrd="0" presId="urn:microsoft.com/office/officeart/2005/8/layout/list1"/>
    <dgm:cxn modelId="{B02CF238-03EE-473E-BC04-87CD585F5594}" type="presParOf" srcId="{887AB88A-A371-4228-9E3D-C1618B59DBB6}" destId="{7530CC66-8F9B-456F-878D-357F7C405442}" srcOrd="8" destOrd="0" presId="urn:microsoft.com/office/officeart/2005/8/layout/list1"/>
    <dgm:cxn modelId="{461A8FB2-4860-49DC-8D2D-EFEA37AA3058}" type="presParOf" srcId="{7530CC66-8F9B-456F-878D-357F7C405442}" destId="{96642801-6CD3-4D45-A383-F60AF9C0D30F}" srcOrd="0" destOrd="0" presId="urn:microsoft.com/office/officeart/2005/8/layout/list1"/>
    <dgm:cxn modelId="{0845257D-B24E-4771-9EED-52FE308F8E88}" type="presParOf" srcId="{7530CC66-8F9B-456F-878D-357F7C405442}" destId="{4F813B06-6C82-4083-AF0C-AA5282F4FA91}" srcOrd="1" destOrd="0" presId="urn:microsoft.com/office/officeart/2005/8/layout/list1"/>
    <dgm:cxn modelId="{D6E9D4BE-8747-4542-9D89-28CDA608EC4E}" type="presParOf" srcId="{887AB88A-A371-4228-9E3D-C1618B59DBB6}" destId="{D15F827F-98D9-47CA-9299-0FC2800907A6}" srcOrd="9" destOrd="0" presId="urn:microsoft.com/office/officeart/2005/8/layout/list1"/>
    <dgm:cxn modelId="{B865ED9F-175C-45EB-9D54-9B7CCD499A1F}" type="presParOf" srcId="{887AB88A-A371-4228-9E3D-C1618B59DBB6}" destId="{3A860AE3-52FC-4204-8F7D-77799A671D57}" srcOrd="10" destOrd="0" presId="urn:microsoft.com/office/officeart/2005/8/layout/list1"/>
    <dgm:cxn modelId="{C01442B2-4E90-4DF2-9F46-DBF77A2EC213}" type="presParOf" srcId="{887AB88A-A371-4228-9E3D-C1618B59DBB6}" destId="{82021A27-BD18-4AA5-B584-679B37749994}" srcOrd="11" destOrd="0" presId="urn:microsoft.com/office/officeart/2005/8/layout/list1"/>
    <dgm:cxn modelId="{081A51BD-5A9A-421C-A1CA-B794CD7FAF2E}" type="presParOf" srcId="{887AB88A-A371-4228-9E3D-C1618B59DBB6}" destId="{60DBFC59-8F52-4759-A5FE-C4438E8140F6}" srcOrd="12" destOrd="0" presId="urn:microsoft.com/office/officeart/2005/8/layout/list1"/>
    <dgm:cxn modelId="{2A1FA0EA-64C0-4CE0-85F2-F04F5026CE34}" type="presParOf" srcId="{60DBFC59-8F52-4759-A5FE-C4438E8140F6}" destId="{2051359C-372C-4959-A3A5-33729AA3AEB5}" srcOrd="0" destOrd="0" presId="urn:microsoft.com/office/officeart/2005/8/layout/list1"/>
    <dgm:cxn modelId="{5A6F2518-E27E-48F1-81CA-59CC018EB7ED}" type="presParOf" srcId="{60DBFC59-8F52-4759-A5FE-C4438E8140F6}" destId="{08B2DEC5-F9BC-48E0-BA2F-F2E5C8C9A67F}" srcOrd="1" destOrd="0" presId="urn:microsoft.com/office/officeart/2005/8/layout/list1"/>
    <dgm:cxn modelId="{235C070E-9A00-408E-A416-9526799A98A7}" type="presParOf" srcId="{887AB88A-A371-4228-9E3D-C1618B59DBB6}" destId="{2CE54FDF-4BFB-468B-8736-AD77F33F0107}" srcOrd="13" destOrd="0" presId="urn:microsoft.com/office/officeart/2005/8/layout/list1"/>
    <dgm:cxn modelId="{55AA4D1E-CB3F-4EBC-9BE5-DDBE71E607BD}" type="presParOf" srcId="{887AB88A-A371-4228-9E3D-C1618B59DBB6}" destId="{DE50EEE6-413C-4734-9859-7A0C32E711A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163BAB-5674-4F9E-8A56-6403766EC5C8}" type="doc">
      <dgm:prSet loTypeId="urn:microsoft.com/office/officeart/2005/8/layout/target1" loCatId="relationship" qsTypeId="urn:microsoft.com/office/officeart/2005/8/quickstyle/simple4" qsCatId="simple" csTypeId="urn:microsoft.com/office/officeart/2005/8/colors/colorful2" csCatId="colorful" phldr="1"/>
      <dgm:spPr/>
    </dgm:pt>
    <dgm:pt modelId="{3DF2BB27-22DF-4372-A634-12AF49A8FB02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统一威胁关联分析</a:t>
          </a:r>
        </a:p>
      </dgm:t>
    </dgm:pt>
    <dgm:pt modelId="{D2C1E8E9-7C73-4E7F-AD21-52387A889D13}" type="parTrans" cxnId="{F937D2A1-5B05-4530-A663-E160F5DF4C4E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A0E40-AA45-42B8-8E1A-D156A8D8402C}" type="sibTrans" cxnId="{F937D2A1-5B05-4530-A663-E160F5DF4C4E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6940C6-5E67-4D2C-A532-CAF5A596AF55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全局安全态势呈现</a:t>
          </a:r>
        </a:p>
      </dgm:t>
    </dgm:pt>
    <dgm:pt modelId="{DC02A5D3-C2DC-49EB-9CCE-8D5AC1A98562}" type="parTrans" cxnId="{4F6553DE-D748-45CD-AE5F-6C44D43A1CEF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C1DBFC-037C-4AF3-A190-9B77E0EBCF63}" type="sibTrans" cxnId="{4F6553DE-D748-45CD-AE5F-6C44D43A1CEF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E22EB3-C1C7-4321-908A-0F9ACF2EAD1F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</a:p>
      </dgm:t>
    </dgm:pt>
    <dgm:pt modelId="{422CF5D6-6CE8-4609-A17F-DC4F170F60A0}" type="parTrans" cxnId="{5D1CC8F8-7BE4-41EB-B5D6-CE4421E24307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8AB7C1-5DEE-477A-BB8F-AF8712B1F672}" type="sibTrans" cxnId="{5D1CC8F8-7BE4-41EB-B5D6-CE4421E24307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3D79DA-798F-4C77-8552-643F5660C5F8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配置管理</a:t>
          </a:r>
        </a:p>
      </dgm:t>
    </dgm:pt>
    <dgm:pt modelId="{7BB7E9ED-DDE2-458C-9AA1-4E706A5C29AC}" type="parTrans" cxnId="{00E429F2-CF50-42CF-BBEF-C1E56803DFC2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495AB6-26C1-41C8-BA88-A1183B9D78B4}" type="sibTrans" cxnId="{00E429F2-CF50-42CF-BBEF-C1E56803DFC2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5C613D-9461-4E27-B08D-E88C518E216E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互联网威胁情报</a:t>
          </a:r>
        </a:p>
      </dgm:t>
    </dgm:pt>
    <dgm:pt modelId="{8428FC8F-534A-45E5-8576-3AA3FE5A6AB9}" type="parTrans" cxnId="{973019A4-0FC8-4C1C-A246-38E50E7E92C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47A0EE-CB47-4589-8D37-EF06535B3AD9}" type="sibTrans" cxnId="{973019A4-0FC8-4C1C-A246-38E50E7E92C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E34489-2B06-43F3-B10D-BF77D6A2A05F}">
      <dgm:prSet phldrT="[文本]"/>
      <dgm:spPr/>
      <dgm:t>
        <a:bodyPr/>
        <a:lstStyle/>
        <a:p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E7F5A4-531B-448A-92BE-0F606DF9E76F}" type="sibTrans" cxnId="{DD3B601C-4D61-4E7D-814C-337019F87251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E8D7DE-3E6C-4B4F-8247-47C1ABD7D4D6}" type="parTrans" cxnId="{DD3B601C-4D61-4E7D-814C-337019F87251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6125E8-8341-4B42-B379-EC01C8308231}" type="pres">
      <dgm:prSet presAssocID="{8F163BAB-5674-4F9E-8A56-6403766EC5C8}" presName="composite" presStyleCnt="0">
        <dgm:presLayoutVars>
          <dgm:chMax val="5"/>
          <dgm:dir/>
          <dgm:resizeHandles val="exact"/>
        </dgm:presLayoutVars>
      </dgm:prSet>
      <dgm:spPr/>
    </dgm:pt>
    <dgm:pt modelId="{61209EF9-50B0-43A0-B52E-0C1B022F7B47}" type="pres">
      <dgm:prSet presAssocID="{3DF2BB27-22DF-4372-A634-12AF49A8FB02}" presName="circle1" presStyleLbl="lnNode1" presStyleIdx="0" presStyleCnt="5"/>
      <dgm:spPr/>
    </dgm:pt>
    <dgm:pt modelId="{BDE17FF3-CE17-45DE-B17F-2A71B4850C59}" type="pres">
      <dgm:prSet presAssocID="{3DF2BB27-22DF-4372-A634-12AF49A8FB02}" presName="text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7066BA-4BB3-4238-A0F0-21DABE580F52}" type="pres">
      <dgm:prSet presAssocID="{3DF2BB27-22DF-4372-A634-12AF49A8FB02}" presName="line1" presStyleLbl="callout" presStyleIdx="0" presStyleCnt="10"/>
      <dgm:spPr/>
    </dgm:pt>
    <dgm:pt modelId="{98DC6976-9894-4609-BD64-807A9EE5FB0E}" type="pres">
      <dgm:prSet presAssocID="{3DF2BB27-22DF-4372-A634-12AF49A8FB02}" presName="d1" presStyleLbl="callout" presStyleIdx="1" presStyleCnt="10"/>
      <dgm:spPr/>
    </dgm:pt>
    <dgm:pt modelId="{908685B2-ACCE-4F8F-9BDC-36595039BB06}" type="pres">
      <dgm:prSet presAssocID="{AD6940C6-5E67-4D2C-A532-CAF5A596AF55}" presName="circle2" presStyleLbl="lnNode1" presStyleIdx="1" presStyleCnt="5"/>
      <dgm:spPr/>
    </dgm:pt>
    <dgm:pt modelId="{3DB10606-2334-447E-847B-1EDB83ABF6FB}" type="pres">
      <dgm:prSet presAssocID="{AD6940C6-5E67-4D2C-A532-CAF5A596AF55}" presName="text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C632A3-CF31-4FAA-A1B6-1F4D075AA5E9}" type="pres">
      <dgm:prSet presAssocID="{AD6940C6-5E67-4D2C-A532-CAF5A596AF55}" presName="line2" presStyleLbl="callout" presStyleIdx="2" presStyleCnt="10"/>
      <dgm:spPr/>
    </dgm:pt>
    <dgm:pt modelId="{CC3CBF00-2F45-4895-9B2E-1CAC21480069}" type="pres">
      <dgm:prSet presAssocID="{AD6940C6-5E67-4D2C-A532-CAF5A596AF55}" presName="d2" presStyleLbl="callout" presStyleIdx="3" presStyleCnt="10"/>
      <dgm:spPr/>
    </dgm:pt>
    <dgm:pt modelId="{CC787B7E-CEF2-47B1-B749-9EC815DB7B01}" type="pres">
      <dgm:prSet presAssocID="{FEE22EB3-C1C7-4321-908A-0F9ACF2EAD1F}" presName="circle3" presStyleLbl="lnNode1" presStyleIdx="2" presStyleCnt="5"/>
      <dgm:spPr/>
    </dgm:pt>
    <dgm:pt modelId="{474148AD-9416-4931-AF24-A59AB14AED9D}" type="pres">
      <dgm:prSet presAssocID="{FEE22EB3-C1C7-4321-908A-0F9ACF2EAD1F}" presName="text3" presStyleLbl="revTx" presStyleIdx="2" presStyleCnt="5" custScaleX="122788" custLinFactNeighborX="10274" custLinFactNeighborY="-59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313561-D447-41E1-89B6-391CEA31A3A2}" type="pres">
      <dgm:prSet presAssocID="{FEE22EB3-C1C7-4321-908A-0F9ACF2EAD1F}" presName="line3" presStyleLbl="callout" presStyleIdx="4" presStyleCnt="10"/>
      <dgm:spPr/>
    </dgm:pt>
    <dgm:pt modelId="{FC401081-A0E2-4CD6-98CB-995B5BCA6C6F}" type="pres">
      <dgm:prSet presAssocID="{FEE22EB3-C1C7-4321-908A-0F9ACF2EAD1F}" presName="d3" presStyleLbl="callout" presStyleIdx="5" presStyleCnt="10"/>
      <dgm:spPr/>
    </dgm:pt>
    <dgm:pt modelId="{82B030C6-CA43-4EDA-9A46-76C141F77BF1}" type="pres">
      <dgm:prSet presAssocID="{D03D79DA-798F-4C77-8552-643F5660C5F8}" presName="circle4" presStyleLbl="lnNode1" presStyleIdx="3" presStyleCnt="5"/>
      <dgm:spPr/>
    </dgm:pt>
    <dgm:pt modelId="{2E6C3849-0F1C-4D6F-8AE9-DFDE6966A34F}" type="pres">
      <dgm:prSet presAssocID="{D03D79DA-798F-4C77-8552-643F5660C5F8}" presName="text4" presStyleLbl="revTx" presStyleIdx="3" presStyleCnt="5" custScaleX="115712" custLinFactNeighborX="75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566674-63F3-4BA2-9C26-283B5B8BBD87}" type="pres">
      <dgm:prSet presAssocID="{D03D79DA-798F-4C77-8552-643F5660C5F8}" presName="line4" presStyleLbl="callout" presStyleIdx="6" presStyleCnt="10"/>
      <dgm:spPr/>
    </dgm:pt>
    <dgm:pt modelId="{CCA480E2-3967-46C3-ACD5-5FDE6C52AA8E}" type="pres">
      <dgm:prSet presAssocID="{D03D79DA-798F-4C77-8552-643F5660C5F8}" presName="d4" presStyleLbl="callout" presStyleIdx="7" presStyleCnt="10"/>
      <dgm:spPr/>
    </dgm:pt>
    <dgm:pt modelId="{9D860594-7121-4992-B26E-388DB06F25D4}" type="pres">
      <dgm:prSet presAssocID="{D35C613D-9461-4E27-B08D-E88C518E216E}" presName="circle5" presStyleLbl="lnNode1" presStyleIdx="4" presStyleCnt="5"/>
      <dgm:spPr/>
    </dgm:pt>
    <dgm:pt modelId="{911A7FB8-7433-40BE-ABD1-3F1FB42A507D}" type="pres">
      <dgm:prSet presAssocID="{D35C613D-9461-4E27-B08D-E88C518E216E}" presName="text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A9566D-3F47-44C7-A4CE-0C02FAA259B2}" type="pres">
      <dgm:prSet presAssocID="{D35C613D-9461-4E27-B08D-E88C518E216E}" presName="line5" presStyleLbl="callout" presStyleIdx="8" presStyleCnt="10"/>
      <dgm:spPr/>
    </dgm:pt>
    <dgm:pt modelId="{31EB49BF-D0A4-48F2-A15C-3C7E7E60CB56}" type="pres">
      <dgm:prSet presAssocID="{D35C613D-9461-4E27-B08D-E88C518E216E}" presName="d5" presStyleLbl="callout" presStyleIdx="9" presStyleCnt="10"/>
      <dgm:spPr/>
    </dgm:pt>
  </dgm:ptLst>
  <dgm:cxnLst>
    <dgm:cxn modelId="{4F6553DE-D748-45CD-AE5F-6C44D43A1CEF}" srcId="{8F163BAB-5674-4F9E-8A56-6403766EC5C8}" destId="{AD6940C6-5E67-4D2C-A532-CAF5A596AF55}" srcOrd="1" destOrd="0" parTransId="{DC02A5D3-C2DC-49EB-9CCE-8D5AC1A98562}" sibTransId="{05C1DBFC-037C-4AF3-A190-9B77E0EBCF63}"/>
    <dgm:cxn modelId="{973019A4-0FC8-4C1C-A246-38E50E7E92CA}" srcId="{8F163BAB-5674-4F9E-8A56-6403766EC5C8}" destId="{D35C613D-9461-4E27-B08D-E88C518E216E}" srcOrd="4" destOrd="0" parTransId="{8428FC8F-534A-45E5-8576-3AA3FE5A6AB9}" sibTransId="{8647A0EE-CB47-4589-8D37-EF06535B3AD9}"/>
    <dgm:cxn modelId="{A0644C0C-740D-4E4D-887F-2F12F80381AE}" type="presOf" srcId="{D35C613D-9461-4E27-B08D-E88C518E216E}" destId="{911A7FB8-7433-40BE-ABD1-3F1FB42A507D}" srcOrd="0" destOrd="0" presId="urn:microsoft.com/office/officeart/2005/8/layout/target1"/>
    <dgm:cxn modelId="{CAE5D46E-7242-4D71-AF93-2222129B7406}" type="presOf" srcId="{D03D79DA-798F-4C77-8552-643F5660C5F8}" destId="{2E6C3849-0F1C-4D6F-8AE9-DFDE6966A34F}" srcOrd="0" destOrd="0" presId="urn:microsoft.com/office/officeart/2005/8/layout/target1"/>
    <dgm:cxn modelId="{516BF9DF-AD55-4865-B7CA-60D6E098FA48}" type="presOf" srcId="{8F163BAB-5674-4F9E-8A56-6403766EC5C8}" destId="{386125E8-8341-4B42-B379-EC01C8308231}" srcOrd="0" destOrd="0" presId="urn:microsoft.com/office/officeart/2005/8/layout/target1"/>
    <dgm:cxn modelId="{DD3B601C-4D61-4E7D-814C-337019F87251}" srcId="{8F163BAB-5674-4F9E-8A56-6403766EC5C8}" destId="{C0E34489-2B06-43F3-B10D-BF77D6A2A05F}" srcOrd="5" destOrd="0" parTransId="{91E8D7DE-3E6C-4B4F-8247-47C1ABD7D4D6}" sibTransId="{03E7F5A4-531B-448A-92BE-0F606DF9E76F}"/>
    <dgm:cxn modelId="{F81E31E2-2850-4A7D-A25C-0A8842320584}" type="presOf" srcId="{FEE22EB3-C1C7-4321-908A-0F9ACF2EAD1F}" destId="{474148AD-9416-4931-AF24-A59AB14AED9D}" srcOrd="0" destOrd="0" presId="urn:microsoft.com/office/officeart/2005/8/layout/target1"/>
    <dgm:cxn modelId="{5D1CC8F8-7BE4-41EB-B5D6-CE4421E24307}" srcId="{8F163BAB-5674-4F9E-8A56-6403766EC5C8}" destId="{FEE22EB3-C1C7-4321-908A-0F9ACF2EAD1F}" srcOrd="2" destOrd="0" parTransId="{422CF5D6-6CE8-4609-A17F-DC4F170F60A0}" sibTransId="{C18AB7C1-5DEE-477A-BB8F-AF8712B1F672}"/>
    <dgm:cxn modelId="{F937D2A1-5B05-4530-A663-E160F5DF4C4E}" srcId="{8F163BAB-5674-4F9E-8A56-6403766EC5C8}" destId="{3DF2BB27-22DF-4372-A634-12AF49A8FB02}" srcOrd="0" destOrd="0" parTransId="{D2C1E8E9-7C73-4E7F-AD21-52387A889D13}" sibTransId="{284A0E40-AA45-42B8-8E1A-D156A8D8402C}"/>
    <dgm:cxn modelId="{62308E60-08F9-4451-B8FB-16209A885C87}" type="presOf" srcId="{AD6940C6-5E67-4D2C-A532-CAF5A596AF55}" destId="{3DB10606-2334-447E-847B-1EDB83ABF6FB}" srcOrd="0" destOrd="0" presId="urn:microsoft.com/office/officeart/2005/8/layout/target1"/>
    <dgm:cxn modelId="{00E429F2-CF50-42CF-BBEF-C1E56803DFC2}" srcId="{8F163BAB-5674-4F9E-8A56-6403766EC5C8}" destId="{D03D79DA-798F-4C77-8552-643F5660C5F8}" srcOrd="3" destOrd="0" parTransId="{7BB7E9ED-DDE2-458C-9AA1-4E706A5C29AC}" sibTransId="{26495AB6-26C1-41C8-BA88-A1183B9D78B4}"/>
    <dgm:cxn modelId="{2F287237-ADA2-4B20-978E-6679552CC390}" type="presOf" srcId="{3DF2BB27-22DF-4372-A634-12AF49A8FB02}" destId="{BDE17FF3-CE17-45DE-B17F-2A71B4850C59}" srcOrd="0" destOrd="0" presId="urn:microsoft.com/office/officeart/2005/8/layout/target1"/>
    <dgm:cxn modelId="{E8A9184C-0552-4800-BFB4-B7BEE4FA02E7}" type="presParOf" srcId="{386125E8-8341-4B42-B379-EC01C8308231}" destId="{61209EF9-50B0-43A0-B52E-0C1B022F7B47}" srcOrd="0" destOrd="0" presId="urn:microsoft.com/office/officeart/2005/8/layout/target1"/>
    <dgm:cxn modelId="{274AE636-F5CD-4E3B-A71A-A433EBE3C1A7}" type="presParOf" srcId="{386125E8-8341-4B42-B379-EC01C8308231}" destId="{BDE17FF3-CE17-45DE-B17F-2A71B4850C59}" srcOrd="1" destOrd="0" presId="urn:microsoft.com/office/officeart/2005/8/layout/target1"/>
    <dgm:cxn modelId="{80DD70A7-41D2-4293-B354-0CA9CB22636F}" type="presParOf" srcId="{386125E8-8341-4B42-B379-EC01C8308231}" destId="{B97066BA-4BB3-4238-A0F0-21DABE580F52}" srcOrd="2" destOrd="0" presId="urn:microsoft.com/office/officeart/2005/8/layout/target1"/>
    <dgm:cxn modelId="{AB8E7129-BB12-47EF-A575-C550EC7B2264}" type="presParOf" srcId="{386125E8-8341-4B42-B379-EC01C8308231}" destId="{98DC6976-9894-4609-BD64-807A9EE5FB0E}" srcOrd="3" destOrd="0" presId="urn:microsoft.com/office/officeart/2005/8/layout/target1"/>
    <dgm:cxn modelId="{660A644D-2763-4E6D-961E-5AE18C379DEB}" type="presParOf" srcId="{386125E8-8341-4B42-B379-EC01C8308231}" destId="{908685B2-ACCE-4F8F-9BDC-36595039BB06}" srcOrd="4" destOrd="0" presId="urn:microsoft.com/office/officeart/2005/8/layout/target1"/>
    <dgm:cxn modelId="{DFD74DC4-4835-49C8-8BCE-C2E283206665}" type="presParOf" srcId="{386125E8-8341-4B42-B379-EC01C8308231}" destId="{3DB10606-2334-447E-847B-1EDB83ABF6FB}" srcOrd="5" destOrd="0" presId="urn:microsoft.com/office/officeart/2005/8/layout/target1"/>
    <dgm:cxn modelId="{87DF992F-6145-41FF-92BD-92156E91A5C1}" type="presParOf" srcId="{386125E8-8341-4B42-B379-EC01C8308231}" destId="{4FC632A3-CF31-4FAA-A1B6-1F4D075AA5E9}" srcOrd="6" destOrd="0" presId="urn:microsoft.com/office/officeart/2005/8/layout/target1"/>
    <dgm:cxn modelId="{6A3D4E23-FC39-43AB-87AB-5E9DB31DB283}" type="presParOf" srcId="{386125E8-8341-4B42-B379-EC01C8308231}" destId="{CC3CBF00-2F45-4895-9B2E-1CAC21480069}" srcOrd="7" destOrd="0" presId="urn:microsoft.com/office/officeart/2005/8/layout/target1"/>
    <dgm:cxn modelId="{1B42A941-8737-4414-BDA2-04A089B9BACE}" type="presParOf" srcId="{386125E8-8341-4B42-B379-EC01C8308231}" destId="{CC787B7E-CEF2-47B1-B749-9EC815DB7B01}" srcOrd="8" destOrd="0" presId="urn:microsoft.com/office/officeart/2005/8/layout/target1"/>
    <dgm:cxn modelId="{DDD57912-EBA5-4071-9DAD-0B4264B540D0}" type="presParOf" srcId="{386125E8-8341-4B42-B379-EC01C8308231}" destId="{474148AD-9416-4931-AF24-A59AB14AED9D}" srcOrd="9" destOrd="0" presId="urn:microsoft.com/office/officeart/2005/8/layout/target1"/>
    <dgm:cxn modelId="{4CE609CA-A784-4D26-BC42-2D88904E91EB}" type="presParOf" srcId="{386125E8-8341-4B42-B379-EC01C8308231}" destId="{99313561-D447-41E1-89B6-391CEA31A3A2}" srcOrd="10" destOrd="0" presId="urn:microsoft.com/office/officeart/2005/8/layout/target1"/>
    <dgm:cxn modelId="{C0A03F67-6B62-421B-AD34-46D097F5C0CB}" type="presParOf" srcId="{386125E8-8341-4B42-B379-EC01C8308231}" destId="{FC401081-A0E2-4CD6-98CB-995B5BCA6C6F}" srcOrd="11" destOrd="0" presId="urn:microsoft.com/office/officeart/2005/8/layout/target1"/>
    <dgm:cxn modelId="{E9BFB6B0-40F0-49DA-B6B1-4D1F05298170}" type="presParOf" srcId="{386125E8-8341-4B42-B379-EC01C8308231}" destId="{82B030C6-CA43-4EDA-9A46-76C141F77BF1}" srcOrd="12" destOrd="0" presId="urn:microsoft.com/office/officeart/2005/8/layout/target1"/>
    <dgm:cxn modelId="{B3E84A20-B144-4306-BAF9-7F3C7BE917C7}" type="presParOf" srcId="{386125E8-8341-4B42-B379-EC01C8308231}" destId="{2E6C3849-0F1C-4D6F-8AE9-DFDE6966A34F}" srcOrd="13" destOrd="0" presId="urn:microsoft.com/office/officeart/2005/8/layout/target1"/>
    <dgm:cxn modelId="{CD129581-A19D-4455-BB8B-786B3DCD2E73}" type="presParOf" srcId="{386125E8-8341-4B42-B379-EC01C8308231}" destId="{1B566674-63F3-4BA2-9C26-283B5B8BBD87}" srcOrd="14" destOrd="0" presId="urn:microsoft.com/office/officeart/2005/8/layout/target1"/>
    <dgm:cxn modelId="{5316E611-CD22-4E7D-B6C9-B3486E85D276}" type="presParOf" srcId="{386125E8-8341-4B42-B379-EC01C8308231}" destId="{CCA480E2-3967-46C3-ACD5-5FDE6C52AA8E}" srcOrd="15" destOrd="0" presId="urn:microsoft.com/office/officeart/2005/8/layout/target1"/>
    <dgm:cxn modelId="{6D3667CB-4B79-41B2-8214-9E920A651573}" type="presParOf" srcId="{386125E8-8341-4B42-B379-EC01C8308231}" destId="{9D860594-7121-4992-B26E-388DB06F25D4}" srcOrd="16" destOrd="0" presId="urn:microsoft.com/office/officeart/2005/8/layout/target1"/>
    <dgm:cxn modelId="{6B32031F-01AE-43E0-BA87-6BEC28863065}" type="presParOf" srcId="{386125E8-8341-4B42-B379-EC01C8308231}" destId="{911A7FB8-7433-40BE-ABD1-3F1FB42A507D}" srcOrd="17" destOrd="0" presId="urn:microsoft.com/office/officeart/2005/8/layout/target1"/>
    <dgm:cxn modelId="{10EEEDA3-3774-49DE-BCD7-0F4DF29FF38C}" type="presParOf" srcId="{386125E8-8341-4B42-B379-EC01C8308231}" destId="{2EA9566D-3F47-44C7-A4CE-0C02FAA259B2}" srcOrd="18" destOrd="0" presId="urn:microsoft.com/office/officeart/2005/8/layout/target1"/>
    <dgm:cxn modelId="{B6A8C9C7-7637-407A-83CA-5D071DFE16A1}" type="presParOf" srcId="{386125E8-8341-4B42-B379-EC01C8308231}" destId="{31EB49BF-D0A4-48F2-A15C-3C7E7E60CB56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5CCDC3-6F20-4622-91D4-737DF064AF1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6BE8317-A888-41E3-B130-CF548215AA9B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目标市场</a:t>
          </a:r>
        </a:p>
      </dgm:t>
    </dgm:pt>
    <dgm:pt modelId="{6E2D0AB3-25DC-41D7-BAEA-4EAB923E8C72}" type="parTrans" cxnId="{464CF914-4F81-44D8-A730-A1721247E832}">
      <dgm:prSet/>
      <dgm:spPr/>
      <dgm:t>
        <a:bodyPr/>
        <a:lstStyle/>
        <a:p>
          <a:endParaRPr lang="zh-CN" altLang="en-US"/>
        </a:p>
      </dgm:t>
    </dgm:pt>
    <dgm:pt modelId="{F37DBF9E-A456-4BA4-BD3E-9E740D925397}" type="sibTrans" cxnId="{464CF914-4F81-44D8-A730-A1721247E832}">
      <dgm:prSet/>
      <dgm:spPr/>
      <dgm:t>
        <a:bodyPr/>
        <a:lstStyle/>
        <a:p>
          <a:endParaRPr lang="zh-CN" altLang="en-US"/>
        </a:p>
      </dgm:t>
    </dgm:pt>
    <dgm:pt modelId="{F1C472DA-571B-4515-BA82-F0C7783D78A5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主要目标</a:t>
          </a:r>
        </a:p>
      </dgm:t>
    </dgm:pt>
    <dgm:pt modelId="{9DB8DBCE-602C-4EE9-84B2-8754EB82E2F5}" type="parTrans" cxnId="{D1733AB7-8D5F-4EFE-A099-6FE570068511}">
      <dgm:prSet/>
      <dgm:spPr/>
      <dgm:t>
        <a:bodyPr/>
        <a:lstStyle/>
        <a:p>
          <a:endParaRPr lang="zh-CN" altLang="en-US"/>
        </a:p>
      </dgm:t>
    </dgm:pt>
    <dgm:pt modelId="{A84BA43A-54BC-4B17-BCA7-896D52BE2FC1}" type="sibTrans" cxnId="{D1733AB7-8D5F-4EFE-A099-6FE570068511}">
      <dgm:prSet/>
      <dgm:spPr/>
      <dgm:t>
        <a:bodyPr/>
        <a:lstStyle/>
        <a:p>
          <a:endParaRPr lang="zh-CN" altLang="en-US"/>
        </a:p>
      </dgm:t>
    </dgm:pt>
    <dgm:pt modelId="{90AD7115-4D89-43FA-870D-06E9EB0C1627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发布时间</a:t>
          </a:r>
        </a:p>
      </dgm:t>
    </dgm:pt>
    <dgm:pt modelId="{64A53E4B-77D3-494E-9362-B0B5E55591E5}" type="parTrans" cxnId="{C6D82B0E-D5B8-4BD3-8135-140FE99FF037}">
      <dgm:prSet/>
      <dgm:spPr/>
      <dgm:t>
        <a:bodyPr/>
        <a:lstStyle/>
        <a:p>
          <a:endParaRPr lang="zh-CN" altLang="en-US"/>
        </a:p>
      </dgm:t>
    </dgm:pt>
    <dgm:pt modelId="{6717802C-9501-4A7C-92D6-C000D5DC1F84}" type="sibTrans" cxnId="{C6D82B0E-D5B8-4BD3-8135-140FE99FF037}">
      <dgm:prSet/>
      <dgm:spPr/>
      <dgm:t>
        <a:bodyPr/>
        <a:lstStyle/>
        <a:p>
          <a:endParaRPr lang="zh-CN" altLang="en-US"/>
        </a:p>
      </dgm:t>
    </dgm:pt>
    <dgm:pt modelId="{E3F22139-6AEF-47E2-AC6C-87475B0ECB58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目标区域：全球山石安全产品客户</a:t>
          </a:r>
        </a:p>
      </dgm:t>
    </dgm:pt>
    <dgm:pt modelId="{6CAF31D4-C153-4E6C-87BF-D45E9560B1C2}" type="parTrans" cxnId="{23347FF0-DA45-4634-8E4E-6901A9B167B5}">
      <dgm:prSet/>
      <dgm:spPr/>
      <dgm:t>
        <a:bodyPr/>
        <a:lstStyle/>
        <a:p>
          <a:endParaRPr lang="zh-CN" altLang="en-US"/>
        </a:p>
      </dgm:t>
    </dgm:pt>
    <dgm:pt modelId="{B25A743D-FFFC-462B-83E5-E600829A80EA}" type="sibTrans" cxnId="{23347FF0-DA45-4634-8E4E-6901A9B167B5}">
      <dgm:prSet/>
      <dgm:spPr/>
      <dgm:t>
        <a:bodyPr/>
        <a:lstStyle/>
        <a:p>
          <a:endParaRPr lang="zh-CN" altLang="en-US"/>
        </a:p>
      </dgm:t>
    </dgm:pt>
    <dgm:pt modelId="{F706D1E9-9B3F-40B4-83A7-D7D1276E128E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融合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HSM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HSA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的主要能力，满足部署多类型、多台山石安全产品客户的集中管理及审计需求。</a:t>
          </a:r>
        </a:p>
      </dgm:t>
    </dgm:pt>
    <dgm:pt modelId="{4E014A10-6A2A-45D7-AAE6-A195171E81CF}" type="parTrans" cxnId="{9049922A-1548-4EB8-9102-0E525543D28E}">
      <dgm:prSet/>
      <dgm:spPr/>
      <dgm:t>
        <a:bodyPr/>
        <a:lstStyle/>
        <a:p>
          <a:endParaRPr lang="zh-CN" altLang="en-US"/>
        </a:p>
      </dgm:t>
    </dgm:pt>
    <dgm:pt modelId="{D27793EC-A96A-48F5-9001-2C062B17AA4C}" type="sibTrans" cxnId="{9049922A-1548-4EB8-9102-0E525543D28E}">
      <dgm:prSet/>
      <dgm:spPr/>
      <dgm:t>
        <a:bodyPr/>
        <a:lstStyle/>
        <a:p>
          <a:endParaRPr lang="zh-CN" altLang="en-US"/>
        </a:p>
      </dgm:t>
    </dgm:pt>
    <dgm:pt modelId="{B53F4589-66DE-4512-8D89-9505574AFA1B}">
      <dgm:prSet/>
      <dgm:spPr/>
      <dgm:t>
        <a:bodyPr/>
        <a:lstStyle/>
        <a:p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期望发布时间</a:t>
          </a:r>
          <a:r>
            <a: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2018</a:t>
          </a:r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年</a:t>
          </a:r>
          <a:r>
            <a: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12</a:t>
          </a:r>
          <a:r>
            <a: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月底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5588F5-621D-41FB-96BF-5AFA62D53750}" type="parTrans" cxnId="{137D4C28-F531-4756-9E18-4DFA0D6B5A68}">
      <dgm:prSet/>
      <dgm:spPr/>
      <dgm:t>
        <a:bodyPr/>
        <a:lstStyle/>
        <a:p>
          <a:endParaRPr lang="zh-CN" altLang="en-US"/>
        </a:p>
      </dgm:t>
    </dgm:pt>
    <dgm:pt modelId="{D7B1428E-0127-4993-A84C-D63B4E38DF0B}" type="sibTrans" cxnId="{137D4C28-F531-4756-9E18-4DFA0D6B5A68}">
      <dgm:prSet/>
      <dgm:spPr/>
      <dgm:t>
        <a:bodyPr/>
        <a:lstStyle/>
        <a:p>
          <a:endParaRPr lang="zh-CN" altLang="en-US"/>
        </a:p>
      </dgm:t>
    </dgm:pt>
    <dgm:pt modelId="{5F431F5A-545E-4AE2-95BF-7FDE393581E0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目标客户：部署山石安全产品的政府、金融、教育、大型企业的行业客户</a:t>
          </a:r>
        </a:p>
      </dgm:t>
    </dgm:pt>
    <dgm:pt modelId="{4A703D66-A82A-4FA4-8A0D-30C33CBEBE6C}" type="parTrans" cxnId="{0B2255A1-36EC-4CE9-BF39-B9D7EA1CD089}">
      <dgm:prSet/>
      <dgm:spPr/>
      <dgm:t>
        <a:bodyPr/>
        <a:lstStyle/>
        <a:p>
          <a:endParaRPr lang="zh-CN" altLang="en-US"/>
        </a:p>
      </dgm:t>
    </dgm:pt>
    <dgm:pt modelId="{96ABED72-4FF3-44A1-B2BA-B8DBB08DA03C}" type="sibTrans" cxnId="{0B2255A1-36EC-4CE9-BF39-B9D7EA1CD089}">
      <dgm:prSet/>
      <dgm:spPr/>
      <dgm:t>
        <a:bodyPr/>
        <a:lstStyle/>
        <a:p>
          <a:endParaRPr lang="zh-CN" altLang="en-US"/>
        </a:p>
      </dgm:t>
    </dgm:pt>
    <dgm:pt modelId="{5599C11D-70E3-4E8D-B458-7BEF94172D5D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配合产品销售，挖掘潜在的市场空间，应对友商方案型项目的竞争压力。</a:t>
          </a:r>
        </a:p>
      </dgm:t>
    </dgm:pt>
    <dgm:pt modelId="{CC29E8A8-0370-4318-8C7C-7656C6333349}" type="parTrans" cxnId="{E2BEB99E-6B87-4B39-857D-ECF593218E10}">
      <dgm:prSet/>
      <dgm:spPr/>
      <dgm:t>
        <a:bodyPr/>
        <a:lstStyle/>
        <a:p>
          <a:endParaRPr lang="zh-CN" altLang="en-US"/>
        </a:p>
      </dgm:t>
    </dgm:pt>
    <dgm:pt modelId="{DA0E9437-49A1-4833-889A-97315402E303}" type="sibTrans" cxnId="{E2BEB99E-6B87-4B39-857D-ECF593218E10}">
      <dgm:prSet/>
      <dgm:spPr/>
      <dgm:t>
        <a:bodyPr/>
        <a:lstStyle/>
        <a:p>
          <a:endParaRPr lang="zh-CN" altLang="en-US"/>
        </a:p>
      </dgm:t>
    </dgm:pt>
    <dgm:pt modelId="{70F324B8-0E56-4983-A931-83349BA16971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提供综合关联分析及全局态势感知的解决方案。</a:t>
          </a:r>
        </a:p>
      </dgm:t>
    </dgm:pt>
    <dgm:pt modelId="{BEAC2029-5315-49AB-A5BD-5EF3C3DAC8C8}" type="parTrans" cxnId="{785E26CE-F41D-4F29-89A2-AFCDA4A66BD7}">
      <dgm:prSet/>
      <dgm:spPr/>
      <dgm:t>
        <a:bodyPr/>
        <a:lstStyle/>
        <a:p>
          <a:endParaRPr lang="zh-CN" altLang="en-US"/>
        </a:p>
      </dgm:t>
    </dgm:pt>
    <dgm:pt modelId="{2CDDA0BF-B8F7-4E4E-939C-AC21C6F97244}" type="sibTrans" cxnId="{785E26CE-F41D-4F29-89A2-AFCDA4A66BD7}">
      <dgm:prSet/>
      <dgm:spPr/>
      <dgm:t>
        <a:bodyPr/>
        <a:lstStyle/>
        <a:p>
          <a:endParaRPr lang="zh-CN" altLang="en-US"/>
        </a:p>
      </dgm:t>
    </dgm:pt>
    <dgm:pt modelId="{B52F15EA-59C0-42FD-88FA-A737AECED075}" type="pres">
      <dgm:prSet presAssocID="{D15CCDC3-6F20-4622-91D4-737DF064AF1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1CBAD3C-CDDA-4675-A5C6-48F38905C8B6}" type="pres">
      <dgm:prSet presAssocID="{16BE8317-A888-41E3-B130-CF548215AA9B}" presName="parentLin" presStyleCnt="0"/>
      <dgm:spPr/>
    </dgm:pt>
    <dgm:pt modelId="{1EC00C64-BCC8-432F-9637-C594A488754A}" type="pres">
      <dgm:prSet presAssocID="{16BE8317-A888-41E3-B130-CF548215AA9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0C81A47-0B4F-457F-8978-4FA39AF5679F}" type="pres">
      <dgm:prSet presAssocID="{16BE8317-A888-41E3-B130-CF548215AA9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58BC6-C884-4ABD-A5F1-772BF0BD5A59}" type="pres">
      <dgm:prSet presAssocID="{16BE8317-A888-41E3-B130-CF548215AA9B}" presName="negativeSpace" presStyleCnt="0"/>
      <dgm:spPr/>
    </dgm:pt>
    <dgm:pt modelId="{08981AC1-5271-4C66-B97D-CF93261E0DB7}" type="pres">
      <dgm:prSet presAssocID="{16BE8317-A888-41E3-B130-CF548215AA9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C85770-78EE-466A-949D-9AC17C020F34}" type="pres">
      <dgm:prSet presAssocID="{F37DBF9E-A456-4BA4-BD3E-9E740D925397}" presName="spaceBetweenRectangles" presStyleCnt="0"/>
      <dgm:spPr/>
    </dgm:pt>
    <dgm:pt modelId="{5805AFF5-9F09-4753-B300-88BC80BBEA68}" type="pres">
      <dgm:prSet presAssocID="{F1C472DA-571B-4515-BA82-F0C7783D78A5}" presName="parentLin" presStyleCnt="0"/>
      <dgm:spPr/>
    </dgm:pt>
    <dgm:pt modelId="{CD7ED09C-BCBB-43B0-8B49-C2F070C81588}" type="pres">
      <dgm:prSet presAssocID="{F1C472DA-571B-4515-BA82-F0C7783D78A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093704D9-45A1-42DC-9605-F11A874C0F6F}" type="pres">
      <dgm:prSet presAssocID="{F1C472DA-571B-4515-BA82-F0C7783D78A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0B8924-C58B-4A3B-89D0-EA3BD8CF7014}" type="pres">
      <dgm:prSet presAssocID="{F1C472DA-571B-4515-BA82-F0C7783D78A5}" presName="negativeSpace" presStyleCnt="0"/>
      <dgm:spPr/>
    </dgm:pt>
    <dgm:pt modelId="{EFAFE359-9BF1-46C3-80B2-F041F1291216}" type="pres">
      <dgm:prSet presAssocID="{F1C472DA-571B-4515-BA82-F0C7783D78A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197D13-6CEC-41F6-AAD8-D898183F627B}" type="pres">
      <dgm:prSet presAssocID="{A84BA43A-54BC-4B17-BCA7-896D52BE2FC1}" presName="spaceBetweenRectangles" presStyleCnt="0"/>
      <dgm:spPr/>
    </dgm:pt>
    <dgm:pt modelId="{7E8CC1F0-16BD-4689-9DBA-E12F494F4550}" type="pres">
      <dgm:prSet presAssocID="{90AD7115-4D89-43FA-870D-06E9EB0C1627}" presName="parentLin" presStyleCnt="0"/>
      <dgm:spPr/>
    </dgm:pt>
    <dgm:pt modelId="{D8DB994A-C347-40CB-BE03-B231F0CF7635}" type="pres">
      <dgm:prSet presAssocID="{90AD7115-4D89-43FA-870D-06E9EB0C1627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AA3D8B08-8CFE-4F47-B4CE-8EABA27204B3}" type="pres">
      <dgm:prSet presAssocID="{90AD7115-4D89-43FA-870D-06E9EB0C162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A911B5-642F-4D93-B702-8650AC518352}" type="pres">
      <dgm:prSet presAssocID="{90AD7115-4D89-43FA-870D-06E9EB0C1627}" presName="negativeSpace" presStyleCnt="0"/>
      <dgm:spPr/>
    </dgm:pt>
    <dgm:pt modelId="{557BDF55-09CB-4706-A43A-882790F869D2}" type="pres">
      <dgm:prSet presAssocID="{90AD7115-4D89-43FA-870D-06E9EB0C162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3347FF0-DA45-4634-8E4E-6901A9B167B5}" srcId="{16BE8317-A888-41E3-B130-CF548215AA9B}" destId="{E3F22139-6AEF-47E2-AC6C-87475B0ECB58}" srcOrd="0" destOrd="0" parTransId="{6CAF31D4-C153-4E6C-87BF-D45E9560B1C2}" sibTransId="{B25A743D-FFFC-462B-83E5-E600829A80EA}"/>
    <dgm:cxn modelId="{E69DB198-1CD2-4818-BA8C-5837D582B489}" type="presOf" srcId="{90AD7115-4D89-43FA-870D-06E9EB0C1627}" destId="{AA3D8B08-8CFE-4F47-B4CE-8EABA27204B3}" srcOrd="1" destOrd="0" presId="urn:microsoft.com/office/officeart/2005/8/layout/list1"/>
    <dgm:cxn modelId="{9049922A-1548-4EB8-9102-0E525543D28E}" srcId="{F1C472DA-571B-4515-BA82-F0C7783D78A5}" destId="{F706D1E9-9B3F-40B4-83A7-D7D1276E128E}" srcOrd="1" destOrd="0" parTransId="{4E014A10-6A2A-45D7-AAE6-A195171E81CF}" sibTransId="{D27793EC-A96A-48F5-9001-2C062B17AA4C}"/>
    <dgm:cxn modelId="{654FA58F-38A2-4552-B32C-F5EE79DC8219}" type="presOf" srcId="{16BE8317-A888-41E3-B130-CF548215AA9B}" destId="{1EC00C64-BCC8-432F-9637-C594A488754A}" srcOrd="0" destOrd="0" presId="urn:microsoft.com/office/officeart/2005/8/layout/list1"/>
    <dgm:cxn modelId="{D49FB104-11FB-4860-8D9A-6A6E3FDC56C9}" type="presOf" srcId="{D15CCDC3-6F20-4622-91D4-737DF064AF1E}" destId="{B52F15EA-59C0-42FD-88FA-A737AECED075}" srcOrd="0" destOrd="0" presId="urn:microsoft.com/office/officeart/2005/8/layout/list1"/>
    <dgm:cxn modelId="{B13A91C3-A5C0-4AAA-B8C8-EFA370AF9B24}" type="presOf" srcId="{F1C472DA-571B-4515-BA82-F0C7783D78A5}" destId="{CD7ED09C-BCBB-43B0-8B49-C2F070C81588}" srcOrd="0" destOrd="0" presId="urn:microsoft.com/office/officeart/2005/8/layout/list1"/>
    <dgm:cxn modelId="{79684D75-12BE-49E8-B473-4B5FDDB0AE0A}" type="presOf" srcId="{70F324B8-0E56-4983-A931-83349BA16971}" destId="{EFAFE359-9BF1-46C3-80B2-F041F1291216}" srcOrd="0" destOrd="0" presId="urn:microsoft.com/office/officeart/2005/8/layout/list1"/>
    <dgm:cxn modelId="{A850A5A4-56BA-49F5-A0E2-A18A013856F7}" type="presOf" srcId="{5599C11D-70E3-4E8D-B458-7BEF94172D5D}" destId="{EFAFE359-9BF1-46C3-80B2-F041F1291216}" srcOrd="0" destOrd="2" presId="urn:microsoft.com/office/officeart/2005/8/layout/list1"/>
    <dgm:cxn modelId="{D1733AB7-8D5F-4EFE-A099-6FE570068511}" srcId="{D15CCDC3-6F20-4622-91D4-737DF064AF1E}" destId="{F1C472DA-571B-4515-BA82-F0C7783D78A5}" srcOrd="1" destOrd="0" parTransId="{9DB8DBCE-602C-4EE9-84B2-8754EB82E2F5}" sibTransId="{A84BA43A-54BC-4B17-BCA7-896D52BE2FC1}"/>
    <dgm:cxn modelId="{785E26CE-F41D-4F29-89A2-AFCDA4A66BD7}" srcId="{F1C472DA-571B-4515-BA82-F0C7783D78A5}" destId="{70F324B8-0E56-4983-A931-83349BA16971}" srcOrd="0" destOrd="0" parTransId="{BEAC2029-5315-49AB-A5BD-5EF3C3DAC8C8}" sibTransId="{2CDDA0BF-B8F7-4E4E-939C-AC21C6F97244}"/>
    <dgm:cxn modelId="{E6BE910D-2F20-41CC-8ACA-E971E1CDA689}" type="presOf" srcId="{16BE8317-A888-41E3-B130-CF548215AA9B}" destId="{30C81A47-0B4F-457F-8978-4FA39AF5679F}" srcOrd="1" destOrd="0" presId="urn:microsoft.com/office/officeart/2005/8/layout/list1"/>
    <dgm:cxn modelId="{82786ABD-DB96-40A9-A992-C5D89D99B898}" type="presOf" srcId="{F1C472DA-571B-4515-BA82-F0C7783D78A5}" destId="{093704D9-45A1-42DC-9605-F11A874C0F6F}" srcOrd="1" destOrd="0" presId="urn:microsoft.com/office/officeart/2005/8/layout/list1"/>
    <dgm:cxn modelId="{137D4C28-F531-4756-9E18-4DFA0D6B5A68}" srcId="{90AD7115-4D89-43FA-870D-06E9EB0C1627}" destId="{B53F4589-66DE-4512-8D89-9505574AFA1B}" srcOrd="0" destOrd="0" parTransId="{5C5588F5-621D-41FB-96BF-5AFA62D53750}" sibTransId="{D7B1428E-0127-4993-A84C-D63B4E38DF0B}"/>
    <dgm:cxn modelId="{C6D82B0E-D5B8-4BD3-8135-140FE99FF037}" srcId="{D15CCDC3-6F20-4622-91D4-737DF064AF1E}" destId="{90AD7115-4D89-43FA-870D-06E9EB0C1627}" srcOrd="2" destOrd="0" parTransId="{64A53E4B-77D3-494E-9362-B0B5E55591E5}" sibTransId="{6717802C-9501-4A7C-92D6-C000D5DC1F84}"/>
    <dgm:cxn modelId="{6C52BE55-5A98-4660-AA07-3EE7E4B09B98}" type="presOf" srcId="{E3F22139-6AEF-47E2-AC6C-87475B0ECB58}" destId="{08981AC1-5271-4C66-B97D-CF93261E0DB7}" srcOrd="0" destOrd="0" presId="urn:microsoft.com/office/officeart/2005/8/layout/list1"/>
    <dgm:cxn modelId="{CDC660D1-52FA-4780-B8D7-E75C71E20EEB}" type="presOf" srcId="{5F431F5A-545E-4AE2-95BF-7FDE393581E0}" destId="{08981AC1-5271-4C66-B97D-CF93261E0DB7}" srcOrd="0" destOrd="1" presId="urn:microsoft.com/office/officeart/2005/8/layout/list1"/>
    <dgm:cxn modelId="{E2BEB99E-6B87-4B39-857D-ECF593218E10}" srcId="{F1C472DA-571B-4515-BA82-F0C7783D78A5}" destId="{5599C11D-70E3-4E8D-B458-7BEF94172D5D}" srcOrd="2" destOrd="0" parTransId="{CC29E8A8-0370-4318-8C7C-7656C6333349}" sibTransId="{DA0E9437-49A1-4833-889A-97315402E303}"/>
    <dgm:cxn modelId="{6CBF4231-3A2A-4A40-B792-561115390932}" type="presOf" srcId="{90AD7115-4D89-43FA-870D-06E9EB0C1627}" destId="{D8DB994A-C347-40CB-BE03-B231F0CF7635}" srcOrd="0" destOrd="0" presId="urn:microsoft.com/office/officeart/2005/8/layout/list1"/>
    <dgm:cxn modelId="{152FC493-EDC4-4BF0-8E19-6D680342422A}" type="presOf" srcId="{B53F4589-66DE-4512-8D89-9505574AFA1B}" destId="{557BDF55-09CB-4706-A43A-882790F869D2}" srcOrd="0" destOrd="0" presId="urn:microsoft.com/office/officeart/2005/8/layout/list1"/>
    <dgm:cxn modelId="{A558DC9B-77C5-4BC6-94FC-ABF30999ACB7}" type="presOf" srcId="{F706D1E9-9B3F-40B4-83A7-D7D1276E128E}" destId="{EFAFE359-9BF1-46C3-80B2-F041F1291216}" srcOrd="0" destOrd="1" presId="urn:microsoft.com/office/officeart/2005/8/layout/list1"/>
    <dgm:cxn modelId="{0B2255A1-36EC-4CE9-BF39-B9D7EA1CD089}" srcId="{16BE8317-A888-41E3-B130-CF548215AA9B}" destId="{5F431F5A-545E-4AE2-95BF-7FDE393581E0}" srcOrd="1" destOrd="0" parTransId="{4A703D66-A82A-4FA4-8A0D-30C33CBEBE6C}" sibTransId="{96ABED72-4FF3-44A1-B2BA-B8DBB08DA03C}"/>
    <dgm:cxn modelId="{464CF914-4F81-44D8-A730-A1721247E832}" srcId="{D15CCDC3-6F20-4622-91D4-737DF064AF1E}" destId="{16BE8317-A888-41E3-B130-CF548215AA9B}" srcOrd="0" destOrd="0" parTransId="{6E2D0AB3-25DC-41D7-BAEA-4EAB923E8C72}" sibTransId="{F37DBF9E-A456-4BA4-BD3E-9E740D925397}"/>
    <dgm:cxn modelId="{895F1AAA-CC4E-49F4-B2F6-06CDA92FD807}" type="presParOf" srcId="{B52F15EA-59C0-42FD-88FA-A737AECED075}" destId="{31CBAD3C-CDDA-4675-A5C6-48F38905C8B6}" srcOrd="0" destOrd="0" presId="urn:microsoft.com/office/officeart/2005/8/layout/list1"/>
    <dgm:cxn modelId="{51DB16D1-9B74-4728-9454-59CFFF90CC22}" type="presParOf" srcId="{31CBAD3C-CDDA-4675-A5C6-48F38905C8B6}" destId="{1EC00C64-BCC8-432F-9637-C594A488754A}" srcOrd="0" destOrd="0" presId="urn:microsoft.com/office/officeart/2005/8/layout/list1"/>
    <dgm:cxn modelId="{92326A63-C222-47A8-A75D-F79F5D0188CD}" type="presParOf" srcId="{31CBAD3C-CDDA-4675-A5C6-48F38905C8B6}" destId="{30C81A47-0B4F-457F-8978-4FA39AF5679F}" srcOrd="1" destOrd="0" presId="urn:microsoft.com/office/officeart/2005/8/layout/list1"/>
    <dgm:cxn modelId="{B95A482D-75C1-49A0-AAEB-D4E59677F29F}" type="presParOf" srcId="{B52F15EA-59C0-42FD-88FA-A737AECED075}" destId="{A1158BC6-C884-4ABD-A5F1-772BF0BD5A59}" srcOrd="1" destOrd="0" presId="urn:microsoft.com/office/officeart/2005/8/layout/list1"/>
    <dgm:cxn modelId="{96C00EF5-1C7A-485B-89E7-A9B839D6AE12}" type="presParOf" srcId="{B52F15EA-59C0-42FD-88FA-A737AECED075}" destId="{08981AC1-5271-4C66-B97D-CF93261E0DB7}" srcOrd="2" destOrd="0" presId="urn:microsoft.com/office/officeart/2005/8/layout/list1"/>
    <dgm:cxn modelId="{F52F77BA-EAAF-423B-AF9A-AFC266CFD2AF}" type="presParOf" srcId="{B52F15EA-59C0-42FD-88FA-A737AECED075}" destId="{59C85770-78EE-466A-949D-9AC17C020F34}" srcOrd="3" destOrd="0" presId="urn:microsoft.com/office/officeart/2005/8/layout/list1"/>
    <dgm:cxn modelId="{AA395AE9-BDF0-4A64-8E0C-8D5EAD0187A9}" type="presParOf" srcId="{B52F15EA-59C0-42FD-88FA-A737AECED075}" destId="{5805AFF5-9F09-4753-B300-88BC80BBEA68}" srcOrd="4" destOrd="0" presId="urn:microsoft.com/office/officeart/2005/8/layout/list1"/>
    <dgm:cxn modelId="{908049BC-A378-4B1B-8568-EA3AD75FCB41}" type="presParOf" srcId="{5805AFF5-9F09-4753-B300-88BC80BBEA68}" destId="{CD7ED09C-BCBB-43B0-8B49-C2F070C81588}" srcOrd="0" destOrd="0" presId="urn:microsoft.com/office/officeart/2005/8/layout/list1"/>
    <dgm:cxn modelId="{AFBBD8EF-B347-4DB1-B1F2-0A00E6A1A4D7}" type="presParOf" srcId="{5805AFF5-9F09-4753-B300-88BC80BBEA68}" destId="{093704D9-45A1-42DC-9605-F11A874C0F6F}" srcOrd="1" destOrd="0" presId="urn:microsoft.com/office/officeart/2005/8/layout/list1"/>
    <dgm:cxn modelId="{AD44DCAA-3882-4182-BC9B-292ADDAF631E}" type="presParOf" srcId="{B52F15EA-59C0-42FD-88FA-A737AECED075}" destId="{4D0B8924-C58B-4A3B-89D0-EA3BD8CF7014}" srcOrd="5" destOrd="0" presId="urn:microsoft.com/office/officeart/2005/8/layout/list1"/>
    <dgm:cxn modelId="{18CE67F4-314B-45BE-892E-388F003BB94C}" type="presParOf" srcId="{B52F15EA-59C0-42FD-88FA-A737AECED075}" destId="{EFAFE359-9BF1-46C3-80B2-F041F1291216}" srcOrd="6" destOrd="0" presId="urn:microsoft.com/office/officeart/2005/8/layout/list1"/>
    <dgm:cxn modelId="{0D4DEB5F-8DC4-488D-8C19-0FAB3EEFE262}" type="presParOf" srcId="{B52F15EA-59C0-42FD-88FA-A737AECED075}" destId="{CF197D13-6CEC-41F6-AAD8-D898183F627B}" srcOrd="7" destOrd="0" presId="urn:microsoft.com/office/officeart/2005/8/layout/list1"/>
    <dgm:cxn modelId="{0CC37D63-DC1A-41F6-A3F3-6013CEA83905}" type="presParOf" srcId="{B52F15EA-59C0-42FD-88FA-A737AECED075}" destId="{7E8CC1F0-16BD-4689-9DBA-E12F494F4550}" srcOrd="8" destOrd="0" presId="urn:microsoft.com/office/officeart/2005/8/layout/list1"/>
    <dgm:cxn modelId="{3CF98420-B0F4-41EA-8331-8244D0520A11}" type="presParOf" srcId="{7E8CC1F0-16BD-4689-9DBA-E12F494F4550}" destId="{D8DB994A-C347-40CB-BE03-B231F0CF7635}" srcOrd="0" destOrd="0" presId="urn:microsoft.com/office/officeart/2005/8/layout/list1"/>
    <dgm:cxn modelId="{9F3700D5-ECA4-49B7-9F1D-E90903947956}" type="presParOf" srcId="{7E8CC1F0-16BD-4689-9DBA-E12F494F4550}" destId="{AA3D8B08-8CFE-4F47-B4CE-8EABA27204B3}" srcOrd="1" destOrd="0" presId="urn:microsoft.com/office/officeart/2005/8/layout/list1"/>
    <dgm:cxn modelId="{3B305047-7719-44D4-991C-3D4FB8D9394D}" type="presParOf" srcId="{B52F15EA-59C0-42FD-88FA-A737AECED075}" destId="{ABA911B5-642F-4D93-B702-8650AC518352}" srcOrd="9" destOrd="0" presId="urn:microsoft.com/office/officeart/2005/8/layout/list1"/>
    <dgm:cxn modelId="{644764FC-A615-4CB9-82A4-9113ED469F1D}" type="presParOf" srcId="{B52F15EA-59C0-42FD-88FA-A737AECED075}" destId="{557BDF55-09CB-4706-A43A-882790F869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16B363D-7DE2-40A3-9C96-CC10CBE919AD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后台分析</a:t>
          </a:r>
        </a:p>
      </dgm:t>
    </dgm:pt>
    <dgm:pt modelId="{D5F1B81C-4A8B-4E2D-B3E2-DB5FC716D498}" type="parTrans" cxnId="{F4A6FF6E-22B6-48B0-A2BD-9E0E4C59AA7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5118B4-1709-4DC2-9619-50E85F88784C}" type="sibTrans" cxnId="{F4A6FF6E-22B6-48B0-A2BD-9E0E4C59AA7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E9AA56-A9DE-42D1-BFEF-7A6ED3C8675D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数据支撑</a:t>
          </a:r>
        </a:p>
      </dgm:t>
    </dgm:pt>
    <dgm:pt modelId="{E51FD1F9-DC5C-43D5-8ED8-4D831A2DB257}" type="parTrans" cxnId="{A9E6A80F-990A-46D5-9B64-4A8964117F56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DD276F-7B3C-469B-9908-700F22D82ADF}" type="sibTrans" cxnId="{A9E6A80F-990A-46D5-9B64-4A8964117F56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2092BF-2C06-4CA0-8863-9E26958E48D6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可视化呈现</a:t>
          </a:r>
        </a:p>
      </dgm:t>
    </dgm:pt>
    <dgm:pt modelId="{1EE4528D-5D31-4590-BA41-1BB569F51A78}" type="parTrans" cxnId="{BC2E75B3-D37D-4BB2-BD17-6C07D51DAAED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47B2D1-2AC8-4101-BABE-F622C936C4F4}" type="sibTrans" cxnId="{BC2E75B3-D37D-4BB2-BD17-6C07D51DAAED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483BDB67-6E8A-42E6-BEEF-49A5137E68F9}" type="pres">
      <dgm:prSet presAssocID="{44E9AA56-A9DE-42D1-BFEF-7A6ED3C8675D}" presName="parTxOnly" presStyleLbl="node1" presStyleIdx="0" presStyleCnt="3" custLinFactNeighborX="-821" custLinFactNeighborY="-2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6C880A-D403-49BE-81AA-164B81DFBA8D}" type="pres">
      <dgm:prSet presAssocID="{67DD276F-7B3C-469B-9908-700F22D82ADF}" presName="parTxOnlySpace" presStyleCnt="0"/>
      <dgm:spPr/>
    </dgm:pt>
    <dgm:pt modelId="{57A675AB-4AFD-4732-9641-B4B40732A229}" type="pres">
      <dgm:prSet presAssocID="{816B363D-7DE2-40A3-9C96-CC10CBE919AD}" presName="parTxOnly" presStyleLbl="node1" presStyleIdx="1" presStyleCnt="3" custLinFactNeighborX="-821" custLinFactNeighborY="-2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88EE76-422F-4F6D-9F65-5B6370303715}" type="pres">
      <dgm:prSet presAssocID="{A85118B4-1709-4DC2-9619-50E85F88784C}" presName="parTxOnlySpace" presStyleCnt="0"/>
      <dgm:spPr/>
    </dgm:pt>
    <dgm:pt modelId="{74E3E4DF-9528-4652-A9DC-583EE924C51D}" type="pres">
      <dgm:prSet presAssocID="{A22092BF-2C06-4CA0-8863-9E26958E48D6}" presName="parTxOnly" presStyleLbl="node1" presStyleIdx="2" presStyleCnt="3" custLinFactNeighborX="-821" custLinFactNeighborY="-2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2220CE8-8F7A-41E0-94EF-B0E357A976B4}" type="presOf" srcId="{816B363D-7DE2-40A3-9C96-CC10CBE919AD}" destId="{57A675AB-4AFD-4732-9641-B4B40732A229}" srcOrd="0" destOrd="0" presId="urn:microsoft.com/office/officeart/2005/8/layout/chevron1"/>
    <dgm:cxn modelId="{F4A6FF6E-22B6-48B0-A2BD-9E0E4C59AA70}" srcId="{6CF04172-05E6-49B1-AC5E-A99A53696A99}" destId="{816B363D-7DE2-40A3-9C96-CC10CBE919AD}" srcOrd="1" destOrd="0" parTransId="{D5F1B81C-4A8B-4E2D-B3E2-DB5FC716D498}" sibTransId="{A85118B4-1709-4DC2-9619-50E85F88784C}"/>
    <dgm:cxn modelId="{BC2E75B3-D37D-4BB2-BD17-6C07D51DAAED}" srcId="{6CF04172-05E6-49B1-AC5E-A99A53696A99}" destId="{A22092BF-2C06-4CA0-8863-9E26958E48D6}" srcOrd="2" destOrd="0" parTransId="{1EE4528D-5D31-4590-BA41-1BB569F51A78}" sibTransId="{7447B2D1-2AC8-4101-BABE-F622C936C4F4}"/>
    <dgm:cxn modelId="{CBBCC850-B296-4EF3-910C-EED892D5ED37}" type="presOf" srcId="{6CF04172-05E6-49B1-AC5E-A99A53696A99}" destId="{7D7A13F9-B2FD-4181-B65E-785C124EE16C}" srcOrd="0" destOrd="0" presId="urn:microsoft.com/office/officeart/2005/8/layout/chevron1"/>
    <dgm:cxn modelId="{A9E6A80F-990A-46D5-9B64-4A8964117F56}" srcId="{6CF04172-05E6-49B1-AC5E-A99A53696A99}" destId="{44E9AA56-A9DE-42D1-BFEF-7A6ED3C8675D}" srcOrd="0" destOrd="0" parTransId="{E51FD1F9-DC5C-43D5-8ED8-4D831A2DB257}" sibTransId="{67DD276F-7B3C-469B-9908-700F22D82ADF}"/>
    <dgm:cxn modelId="{E52E749B-B764-4927-9387-80FBFBB8E67C}" type="presOf" srcId="{A22092BF-2C06-4CA0-8863-9E26958E48D6}" destId="{74E3E4DF-9528-4652-A9DC-583EE924C51D}" srcOrd="0" destOrd="0" presId="urn:microsoft.com/office/officeart/2005/8/layout/chevron1"/>
    <dgm:cxn modelId="{0FCD0D3E-B375-4689-BAC0-091BCF1F5B85}" type="presOf" srcId="{44E9AA56-A9DE-42D1-BFEF-7A6ED3C8675D}" destId="{483BDB67-6E8A-42E6-BEEF-49A5137E68F9}" srcOrd="0" destOrd="0" presId="urn:microsoft.com/office/officeart/2005/8/layout/chevron1"/>
    <dgm:cxn modelId="{317CAF07-04F3-4BB6-BCB0-AF8A13631DA9}" type="presParOf" srcId="{7D7A13F9-B2FD-4181-B65E-785C124EE16C}" destId="{483BDB67-6E8A-42E6-BEEF-49A5137E68F9}" srcOrd="0" destOrd="0" presId="urn:microsoft.com/office/officeart/2005/8/layout/chevron1"/>
    <dgm:cxn modelId="{E484D363-029F-40CB-8408-3AAC5D2030FD}" type="presParOf" srcId="{7D7A13F9-B2FD-4181-B65E-785C124EE16C}" destId="{6B6C880A-D403-49BE-81AA-164B81DFBA8D}" srcOrd="1" destOrd="0" presId="urn:microsoft.com/office/officeart/2005/8/layout/chevron1"/>
    <dgm:cxn modelId="{30239B80-DD62-4F2C-B405-1B2771AA8452}" type="presParOf" srcId="{7D7A13F9-B2FD-4181-B65E-785C124EE16C}" destId="{57A675AB-4AFD-4732-9641-B4B40732A229}" srcOrd="2" destOrd="0" presId="urn:microsoft.com/office/officeart/2005/8/layout/chevron1"/>
    <dgm:cxn modelId="{E74FFDA7-F911-4265-B62C-77C630777BF4}" type="presParOf" srcId="{7D7A13F9-B2FD-4181-B65E-785C124EE16C}" destId="{5688EE76-422F-4F6D-9F65-5B6370303715}" srcOrd="3" destOrd="0" presId="urn:microsoft.com/office/officeart/2005/8/layout/chevron1"/>
    <dgm:cxn modelId="{5CA75BCE-E0C5-47EE-B38A-BCF10E14C362}" type="presParOf" srcId="{7D7A13F9-B2FD-4181-B65E-785C124EE16C}" destId="{74E3E4DF-9528-4652-A9DC-583EE924C51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整体安全态势评级，分为严重风险、高风险、中风险、低风险、无风险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监控及失陷主机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服务器统计数据，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威胁事件数据，夸内网访问和攻击数据等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基于风险主机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服务器的占比情况、威胁事件发生的数据和频率，多个内网之间的横向扩散程度等信息进行综合判断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0E60259-1BF9-4269-8EBB-57A81C94A886}" type="presOf" srcId="{8BAA502E-75BA-4867-83C1-B2129B0FA52D}" destId="{ECDAE382-8C4E-4CFC-AB93-41414629E87F}" srcOrd="0" destOrd="0" presId="urn:microsoft.com/office/officeart/2005/8/layout/chevron1"/>
    <dgm:cxn modelId="{BC05527A-1501-4DD3-B510-5F0178DC1D2A}" type="presOf" srcId="{6CF04172-05E6-49B1-AC5E-A99A53696A99}" destId="{7D7A13F9-B2FD-4181-B65E-785C124EE16C}" srcOrd="0" destOrd="0" presId="urn:microsoft.com/office/officeart/2005/8/layout/chevron1"/>
    <dgm:cxn modelId="{DC1E3F66-51BE-43E2-9076-5E048AA9AAA9}" type="presOf" srcId="{D0A8D923-E4EE-4DDB-BDAE-615A8BF1ECC1}" destId="{09A9904F-3F30-46B0-947F-CEE9488D4614}" srcOrd="0" destOrd="0" presId="urn:microsoft.com/office/officeart/2005/8/layout/chevron1"/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1D606582-9CA2-4977-AD16-E91F12AFE1AA}" type="presOf" srcId="{3DF25830-DB30-42BC-9EB6-2C1614D59B89}" destId="{075BB648-0CB8-4497-A51F-D490426D9E93}" srcOrd="0" destOrd="0" presId="urn:microsoft.com/office/officeart/2005/8/layout/chevron1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D218CD67-7A9A-4FF9-9ACC-9D2D67B859F2}" type="presParOf" srcId="{7D7A13F9-B2FD-4181-B65E-785C124EE16C}" destId="{ECDAE382-8C4E-4CFC-AB93-41414629E87F}" srcOrd="0" destOrd="0" presId="urn:microsoft.com/office/officeart/2005/8/layout/chevron1"/>
    <dgm:cxn modelId="{C5D69D84-B36A-44B2-8560-FB737BB1C3FF}" type="presParOf" srcId="{7D7A13F9-B2FD-4181-B65E-785C124EE16C}" destId="{68192F04-7F8C-4B9F-9507-2A566FED0958}" srcOrd="1" destOrd="0" presId="urn:microsoft.com/office/officeart/2005/8/layout/chevron1"/>
    <dgm:cxn modelId="{5AC9DA30-DBDA-4F5A-945B-689B7CFD86A4}" type="presParOf" srcId="{7D7A13F9-B2FD-4181-B65E-785C124EE16C}" destId="{075BB648-0CB8-4497-A51F-D490426D9E93}" srcOrd="2" destOrd="0" presId="urn:microsoft.com/office/officeart/2005/8/layout/chevron1"/>
    <dgm:cxn modelId="{C32460CC-6C51-464A-852C-E825DDA04340}" type="presParOf" srcId="{7D7A13F9-B2FD-4181-B65E-785C124EE16C}" destId="{258A8029-E925-4AB9-A672-0011D9FA7158}" srcOrd="3" destOrd="0" presId="urn:microsoft.com/office/officeart/2005/8/layout/chevron1"/>
    <dgm:cxn modelId="{3DBF35C5-04D5-4B02-9493-8B1F082A0C6B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CF04172-05E6-49B1-AC5E-A99A53696A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D0A8D923-E4EE-4DDB-BDAE-615A8BF1ECC1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威胁事件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攻击路径还原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5038AE-FEB6-485C-8DDC-168A91D04427}" type="par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00766-C6D9-4A90-85B2-0CAF38C8CE1A}" type="sibTrans" cxnId="{771013ED-8766-4BFB-9A55-7AD91029BF7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A502E-75BA-4867-83C1-B2129B0FA52D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威胁行为的源目的、时间、位置等信息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1A7F1-AF91-4F0A-A817-E5047F5D4488}" type="par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E21A56-06A8-4CD1-90DC-1A41D2DB7091}" type="sibTrans" cxnId="{DBA0E948-876A-4FFA-B348-67308D60C32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F25830-DB30-42BC-9EB6-2C1614D59B89}">
      <dgm:prSet phldrT="[文本]" custT="1"/>
      <dgm:spPr/>
      <dgm:t>
        <a:bodyPr/>
        <a:lstStyle/>
        <a:p>
          <a:pPr algn="l"/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基于威胁行为的源目的、时间、位置、攻击阶段等多维度进行进行关联分析，还原威胁事件的攻击路径</a:t>
          </a:r>
          <a:endParaRPr lang="en-US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731CD8-A4DF-4AEE-B8FE-9A77F518B75A}" type="par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02D22-B2AA-4F89-9375-71648DFB43D3}" type="sibTrans" cxnId="{2C3D6ECB-BF34-4E4F-85A1-DE291D54258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7A13F9-B2FD-4181-B65E-785C124EE16C}" type="pres">
      <dgm:prSet presAssocID="{6CF04172-05E6-49B1-AC5E-A99A53696A99}" presName="Name0" presStyleCnt="0">
        <dgm:presLayoutVars>
          <dgm:dir/>
          <dgm:animLvl val="lvl"/>
          <dgm:resizeHandles val="exact"/>
        </dgm:presLayoutVars>
      </dgm:prSet>
      <dgm:spPr/>
    </dgm:pt>
    <dgm:pt modelId="{ECDAE382-8C4E-4CFC-AB93-41414629E87F}" type="pres">
      <dgm:prSet presAssocID="{8BAA502E-75BA-4867-83C1-B2129B0FA5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92F04-7F8C-4B9F-9507-2A566FED0958}" type="pres">
      <dgm:prSet presAssocID="{FAE21A56-06A8-4CD1-90DC-1A41D2DB7091}" presName="parTxOnlySpace" presStyleCnt="0"/>
      <dgm:spPr/>
    </dgm:pt>
    <dgm:pt modelId="{075BB648-0CB8-4497-A51F-D490426D9E93}" type="pres">
      <dgm:prSet presAssocID="{3DF25830-DB30-42BC-9EB6-2C1614D59B8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A8029-E925-4AB9-A672-0011D9FA7158}" type="pres">
      <dgm:prSet presAssocID="{30A02D22-B2AA-4F89-9375-71648DFB43D3}" presName="parTxOnlySpace" presStyleCnt="0"/>
      <dgm:spPr/>
    </dgm:pt>
    <dgm:pt modelId="{09A9904F-3F30-46B0-947F-CEE9488D4614}" type="pres">
      <dgm:prSet presAssocID="{D0A8D923-E4EE-4DDB-BDAE-615A8BF1EC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A0E948-876A-4FFA-B348-67308D60C32E}" srcId="{6CF04172-05E6-49B1-AC5E-A99A53696A99}" destId="{8BAA502E-75BA-4867-83C1-B2129B0FA52D}" srcOrd="0" destOrd="0" parTransId="{69F1A7F1-AF91-4F0A-A817-E5047F5D4488}" sibTransId="{FAE21A56-06A8-4CD1-90DC-1A41D2DB7091}"/>
    <dgm:cxn modelId="{9CBC138F-EE0F-486C-9C8A-7397D04A3E0F}" type="presOf" srcId="{D0A8D923-E4EE-4DDB-BDAE-615A8BF1ECC1}" destId="{09A9904F-3F30-46B0-947F-CEE9488D4614}" srcOrd="0" destOrd="0" presId="urn:microsoft.com/office/officeart/2005/8/layout/chevron1"/>
    <dgm:cxn modelId="{DEE91594-BB61-446D-B0CE-9C47C6BEEE28}" type="presOf" srcId="{6CF04172-05E6-49B1-AC5E-A99A53696A99}" destId="{7D7A13F9-B2FD-4181-B65E-785C124EE16C}" srcOrd="0" destOrd="0" presId="urn:microsoft.com/office/officeart/2005/8/layout/chevron1"/>
    <dgm:cxn modelId="{EE5EFEB5-991A-4EFE-84CB-ACB5916B52C2}" type="presOf" srcId="{8BAA502E-75BA-4867-83C1-B2129B0FA52D}" destId="{ECDAE382-8C4E-4CFC-AB93-41414629E87F}" srcOrd="0" destOrd="0" presId="urn:microsoft.com/office/officeart/2005/8/layout/chevron1"/>
    <dgm:cxn modelId="{3500EE95-BF0D-4683-99F7-FEE5DB22AFF6}" type="presOf" srcId="{3DF25830-DB30-42BC-9EB6-2C1614D59B89}" destId="{075BB648-0CB8-4497-A51F-D490426D9E93}" srcOrd="0" destOrd="0" presId="urn:microsoft.com/office/officeart/2005/8/layout/chevron1"/>
    <dgm:cxn modelId="{771013ED-8766-4BFB-9A55-7AD91029BF77}" srcId="{6CF04172-05E6-49B1-AC5E-A99A53696A99}" destId="{D0A8D923-E4EE-4DDB-BDAE-615A8BF1ECC1}" srcOrd="2" destOrd="0" parTransId="{9F5038AE-FEB6-485C-8DDC-168A91D04427}" sibTransId="{1D300766-C6D9-4A90-85B2-0CAF38C8CE1A}"/>
    <dgm:cxn modelId="{2C3D6ECB-BF34-4E4F-85A1-DE291D54258B}" srcId="{6CF04172-05E6-49B1-AC5E-A99A53696A99}" destId="{3DF25830-DB30-42BC-9EB6-2C1614D59B89}" srcOrd="1" destOrd="0" parTransId="{FC731CD8-A4DF-4AEE-B8FE-9A77F518B75A}" sibTransId="{30A02D22-B2AA-4F89-9375-71648DFB43D3}"/>
    <dgm:cxn modelId="{F8DEA714-9505-41F0-980A-ACF98249C9EF}" type="presParOf" srcId="{7D7A13F9-B2FD-4181-B65E-785C124EE16C}" destId="{ECDAE382-8C4E-4CFC-AB93-41414629E87F}" srcOrd="0" destOrd="0" presId="urn:microsoft.com/office/officeart/2005/8/layout/chevron1"/>
    <dgm:cxn modelId="{DF2D1714-2E9C-463C-9796-BB855A97E5A3}" type="presParOf" srcId="{7D7A13F9-B2FD-4181-B65E-785C124EE16C}" destId="{68192F04-7F8C-4B9F-9507-2A566FED0958}" srcOrd="1" destOrd="0" presId="urn:microsoft.com/office/officeart/2005/8/layout/chevron1"/>
    <dgm:cxn modelId="{580279D8-E480-4F65-A1CD-EB32CAB84102}" type="presParOf" srcId="{7D7A13F9-B2FD-4181-B65E-785C124EE16C}" destId="{075BB648-0CB8-4497-A51F-D490426D9E93}" srcOrd="2" destOrd="0" presId="urn:microsoft.com/office/officeart/2005/8/layout/chevron1"/>
    <dgm:cxn modelId="{8ADDBFA3-86C6-41D2-B927-5D1F5D918FBA}" type="presParOf" srcId="{7D7A13F9-B2FD-4181-B65E-785C124EE16C}" destId="{258A8029-E925-4AB9-A672-0011D9FA7158}" srcOrd="3" destOrd="0" presId="urn:microsoft.com/office/officeart/2005/8/layout/chevron1"/>
    <dgm:cxn modelId="{1B378E3E-244F-4A1E-B85F-BCD19ABCCD31}" type="presParOf" srcId="{7D7A13F9-B2FD-4181-B65E-785C124EE16C}" destId="{09A9904F-3F30-46B0-947F-CEE9488D461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59C9409E-ED0E-4D42-9DE3-B32D17D384BE}" type="datetimeFigureOut">
              <a:rPr lang="zh-CN" altLang="en-US" smtClean="0"/>
              <a:pPr/>
              <a:t>2018/5/17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6361B527-AAC8-4855-83BC-9F4B5447884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7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607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739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173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688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79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497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07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RestAPI</a:t>
            </a:r>
            <a:r>
              <a:rPr lang="zh-CN" altLang="en-US" dirty="0"/>
              <a:t>标准化（创建</a:t>
            </a:r>
            <a:r>
              <a:rPr lang="en-US" altLang="zh-CN" dirty="0"/>
              <a:t>NGFW</a:t>
            </a:r>
            <a:r>
              <a:rPr lang="zh-CN" altLang="en-US" dirty="0"/>
              <a:t>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D78A4-5114-462E-BFD0-97AC85BA4F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66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全球销量达到了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亿美元，在所有细分市场中，属于很高增速的市场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将采用大数据技术作为其内核，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同时广泛借助数据建模去提升威胁检测的能力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已经是一个成熟市场，但这个市场依然活跃：客户需求在变化，市场格局在变化，技术革新也在不断重塑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SIEM——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Garnter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亿元左右，预计到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年，市场规模将提升到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年，以数据和情报驱动的新一代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市场占有率将从现在的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提升到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建设对企业业务的影响是非常重要和关键的，投入也较为巨大。企业一旦决定投入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建设就希望尽快见效，并将持续运营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SOC——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态势感知在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的基础上，进一步解决部署、管理、运维成本、计算能力弱的问题。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将可能会逐步取代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的行业市场。</a:t>
            </a: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36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995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全球销量达到了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亿美元，在所有细分市场中，属于很高增速的市场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将采用大数据技术作为其内核，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同时广泛借助数据建模去提升威胁检测的能力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已经是一个成熟市场，但这个市场依然活跃：客户需求在变化，市场格局在变化，技术革新也在不断重塑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SIEM——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Garnter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亿元左右，预计到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年，市场规模将提升到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年，以数据和情报驱动的新一代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市场占有率将从现在的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提升到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建设对企业业务的影响是非常重要和关键的，投入也较为巨大。企业一旦决定投入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建设就希望尽快见效，并将持续运营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SOC——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态势感知在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的基础上，进一步解决部署、管理、运维成本、计算能力弱的问题。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将可能会逐步取代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的行业市场。</a:t>
            </a: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795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773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事前感知主要是针对内部资产的管理，以及配合漏扫对内部安全的初步评估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事中感知主要是对威胁事件的检测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事件感知主要是对失陷资产的判定以及溯源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637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5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53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01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983" y="1"/>
            <a:ext cx="12249966" cy="68742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28983" y="0"/>
            <a:ext cx="1224996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8282" y="1451698"/>
            <a:ext cx="3630706" cy="1022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  <a:lvl2pPr marL="457200" indent="0">
              <a:buNone/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PROPOSAL</a:t>
            </a:r>
          </a:p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8282" y="3251247"/>
            <a:ext cx="3630706" cy="65823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8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indent="0" algn="r"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proposal presentation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6593" y="409209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019018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大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85768" y="1195290"/>
            <a:ext cx="10820464" cy="464353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331580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5"/>
          <p:cNvSpPr>
            <a:spLocks noGrp="1"/>
          </p:cNvSpPr>
          <p:nvPr>
            <p:ph type="pic" sz="quarter" idx="12" hasCustomPrompt="1"/>
          </p:nvPr>
        </p:nvSpPr>
        <p:spPr>
          <a:xfrm>
            <a:off x="5971712" y="1351365"/>
            <a:ext cx="5206467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4:3</a:t>
            </a:r>
            <a:r>
              <a:rPr lang="zh-CN" altLang="en-US" dirty="0"/>
              <a:t>（横向）图片</a:t>
            </a:r>
          </a:p>
        </p:txBody>
      </p:sp>
      <p:sp>
        <p:nvSpPr>
          <p:cNvPr id="18" name="Round Diagonal Corner Rectangle 9"/>
          <p:cNvSpPr/>
          <p:nvPr userDrawn="1"/>
        </p:nvSpPr>
        <p:spPr>
          <a:xfrm>
            <a:off x="931342" y="1490656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559113" y="1546006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04464" y="1590195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ound Diagonal Corner Rectangle 9"/>
          <p:cNvSpPr/>
          <p:nvPr userDrawn="1"/>
        </p:nvSpPr>
        <p:spPr>
          <a:xfrm>
            <a:off x="931342" y="2519485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9113" y="2574835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904464" y="2619024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 Diagonal Corner Rectangle 9"/>
          <p:cNvSpPr/>
          <p:nvPr userDrawn="1"/>
        </p:nvSpPr>
        <p:spPr>
          <a:xfrm>
            <a:off x="931342" y="3553212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559113" y="3608562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904464" y="3652751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 Diagonal Corner Rectangle 9"/>
          <p:cNvSpPr/>
          <p:nvPr userDrawn="1"/>
        </p:nvSpPr>
        <p:spPr>
          <a:xfrm>
            <a:off x="931342" y="4590460"/>
            <a:ext cx="506856" cy="506856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559113" y="4645810"/>
            <a:ext cx="3670332" cy="392210"/>
          </a:xfrm>
        </p:spPr>
        <p:txBody>
          <a:bodyPr vert="horz" lIns="91440" tIns="45720" rIns="91440" bIns="45720" numCol="1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要点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904464" y="4689999"/>
            <a:ext cx="5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7723252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24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(Chart)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5"/>
          <p:cNvSpPr>
            <a:spLocks noGrp="1"/>
          </p:cNvSpPr>
          <p:nvPr>
            <p:ph type="pic" sz="quarter" idx="17" hasCustomPrompt="1"/>
          </p:nvPr>
        </p:nvSpPr>
        <p:spPr>
          <a:xfrm>
            <a:off x="801085" y="1351365"/>
            <a:ext cx="2928638" cy="3904850"/>
          </a:xfrm>
        </p:spPr>
        <p:txBody>
          <a:bodyPr anchor="ctr">
            <a:normAutofit/>
          </a:bodyPr>
          <a:lstStyle>
            <a:lvl1pPr algn="ctr"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单击此处插入</a:t>
            </a:r>
            <a:endParaRPr lang="en-US" altLang="zh-CN" dirty="0"/>
          </a:p>
          <a:p>
            <a:r>
              <a:rPr lang="en-US" altLang="zh-CN" dirty="0"/>
              <a:t>3:4</a:t>
            </a:r>
            <a:r>
              <a:rPr lang="zh-CN" altLang="en-US" dirty="0"/>
              <a:t>（纵向）图片</a:t>
            </a:r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413711" y="5415535"/>
            <a:ext cx="1703387" cy="306340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图注（可选）</a:t>
            </a:r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305300" y="1817024"/>
            <a:ext cx="6515100" cy="140877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just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4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单击以键入文本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305300" y="1351365"/>
            <a:ext cx="2986008" cy="350634"/>
          </a:xfrm>
        </p:spPr>
        <p:txBody>
          <a:bodyPr vert="horz" lIns="91440" tIns="45720" rIns="91440" bIns="45720" rtlCol="0" anchor="ctr">
            <a:noAutofit/>
          </a:bodyPr>
          <a:lstStyle>
            <a:lvl1pPr algn="just">
              <a:def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本页为示例，图表和数据请至母版中编辑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6318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0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8229600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220200" y="1855330"/>
            <a:ext cx="207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081" y="167387"/>
            <a:ext cx="1523428" cy="909825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9776298" y="5003322"/>
            <a:ext cx="1284051" cy="1284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9941667" y="5317877"/>
            <a:ext cx="9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粘贴处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707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3622" y="2367243"/>
            <a:ext cx="2194686" cy="1310714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5262282" y="0"/>
            <a:ext cx="4957482" cy="6858000"/>
          </a:xfrm>
          <a:prstGeom prst="rect">
            <a:avLst/>
          </a:prstGeom>
          <a:solidFill>
            <a:srgbClr val="2035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778500" y="2560935"/>
            <a:ext cx="392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0" i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endParaRPr lang="zh-CN" altLang="en-US" sz="5400" b="0" i="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268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  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5413" y="1340768"/>
            <a:ext cx="11041227" cy="48965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11568608" y="980729"/>
            <a:ext cx="57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rgbClr val="FFCC03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C48C8A-77FD-4366-8117-A766F7C94BB7}" type="slidenum">
              <a:rPr lang="zh-CN" altLang="en-US" sz="1600" b="1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zh-CN" altLang="en-US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504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36170" y="0"/>
            <a:ext cx="395493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8282" y="1451698"/>
            <a:ext cx="3630706" cy="1022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  <a:lvl2pPr marL="457200" indent="0">
              <a:buNone/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PROPOSAL</a:t>
            </a:r>
          </a:p>
          <a:p>
            <a:pPr lvl="0" algn="r">
              <a:spcBef>
                <a:spcPct val="0"/>
              </a:spcBef>
              <a:buNone/>
            </a:pPr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8282" y="3251247"/>
            <a:ext cx="3630706" cy="65823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8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indent="0" algn="r"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proposal presentation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6593" y="409209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721050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11792" y="3080317"/>
            <a:ext cx="2639291" cy="1832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902527" y="3076574"/>
            <a:ext cx="9289473" cy="1836000"/>
          </a:xfrm>
          <a:prstGeom prst="rect">
            <a:avLst/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540" y="3154626"/>
            <a:ext cx="2725270" cy="1627592"/>
          </a:xfrm>
          <a:prstGeom prst="rect">
            <a:avLst/>
          </a:prstGeom>
        </p:spPr>
      </p:pic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70726" y="3362856"/>
            <a:ext cx="5974878" cy="84023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54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70726" y="4222636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9867209" y="430032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983" y="1"/>
            <a:ext cx="12249966" cy="687426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28983" y="0"/>
            <a:ext cx="1224996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28983" y="2371725"/>
            <a:ext cx="2639291" cy="1834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902527" y="2371725"/>
            <a:ext cx="9289473" cy="183473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>
                  <a:alpha val="40000"/>
                </a:schemeClr>
              </a:gs>
              <a:gs pos="82000">
                <a:schemeClr val="accent1">
                  <a:lumMod val="30000"/>
                  <a:lumOff val="70000"/>
                  <a:alpha val="4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382" y="0"/>
            <a:ext cx="1523428" cy="909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540" y="2475297"/>
            <a:ext cx="2725270" cy="1627592"/>
          </a:xfrm>
          <a:prstGeom prst="rect">
            <a:avLst/>
          </a:prstGeom>
        </p:spPr>
      </p:pic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70726" y="2683846"/>
            <a:ext cx="5974878" cy="84023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54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70726" y="3543626"/>
            <a:ext cx="4433611" cy="3693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000" u="none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343209" y="3621317"/>
            <a:ext cx="1002395" cy="297288"/>
          </a:xfrm>
        </p:spPr>
        <p:txBody>
          <a:bodyPr anchor="ctr">
            <a:normAutofit/>
          </a:bodyPr>
          <a:lstStyle>
            <a:lvl1pPr algn="r">
              <a:defRPr lang="zh-CN" altLang="en-US" sz="1600" u="none" kern="1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55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/>
        </p:nvCxnSpPr>
        <p:spPr>
          <a:xfrm>
            <a:off x="1047750" y="8958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04491"/>
            <a:ext cx="12192000" cy="3417863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2738717" y="0"/>
            <a:ext cx="6714567" cy="5889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108561" y="2325524"/>
            <a:ext cx="5974878" cy="1069526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4400" b="1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677974" y="3581258"/>
            <a:ext cx="4444050" cy="63788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6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Next section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53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 userDrawn="1"/>
        </p:nvSpPr>
        <p:spPr>
          <a:xfrm>
            <a:off x="1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68402" y="1791131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2" y="167387"/>
            <a:ext cx="1523428" cy="909825"/>
          </a:xfrm>
          <a:prstGeom prst="rect">
            <a:avLst/>
          </a:prstGeom>
        </p:spPr>
      </p:pic>
      <p:sp>
        <p:nvSpPr>
          <p:cNvPr id="39" name="Round Diagonal Corner Rectangle 9"/>
          <p:cNvSpPr/>
          <p:nvPr userDrawn="1"/>
        </p:nvSpPr>
        <p:spPr>
          <a:xfrm>
            <a:off x="4809386" y="162056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9386" y="168181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5449955" y="168181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2" name="直接连接符 41"/>
          <p:cNvCxnSpPr>
            <a:cxnSpLocks/>
          </p:cNvCxnSpPr>
          <p:nvPr userDrawn="1"/>
        </p:nvCxnSpPr>
        <p:spPr>
          <a:xfrm>
            <a:off x="5449955" y="211429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 Diagonal Corner Rectangle 9"/>
          <p:cNvSpPr/>
          <p:nvPr userDrawn="1"/>
        </p:nvSpPr>
        <p:spPr>
          <a:xfrm>
            <a:off x="4809386" y="237300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4809386" y="243425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5449955" y="243425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6" name="直接连接符 45"/>
          <p:cNvCxnSpPr>
            <a:cxnSpLocks/>
          </p:cNvCxnSpPr>
          <p:nvPr userDrawn="1"/>
        </p:nvCxnSpPr>
        <p:spPr>
          <a:xfrm>
            <a:off x="5449955" y="286673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 Diagonal Corner Rectangle 9"/>
          <p:cNvSpPr/>
          <p:nvPr userDrawn="1"/>
        </p:nvSpPr>
        <p:spPr>
          <a:xfrm>
            <a:off x="4809386" y="3125447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4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4809386" y="3186692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5449955" y="3186691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0" name="直接连接符 49"/>
          <p:cNvCxnSpPr>
            <a:cxnSpLocks/>
          </p:cNvCxnSpPr>
          <p:nvPr userDrawn="1"/>
        </p:nvCxnSpPr>
        <p:spPr>
          <a:xfrm>
            <a:off x="5449955" y="3619177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 Diagonal Corner Rectangle 9"/>
          <p:cNvSpPr/>
          <p:nvPr userDrawn="1"/>
        </p:nvSpPr>
        <p:spPr>
          <a:xfrm>
            <a:off x="4809386" y="3902041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52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4809386" y="3963286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53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5449955" y="3963285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4" name="直接连接符 53"/>
          <p:cNvCxnSpPr>
            <a:cxnSpLocks/>
          </p:cNvCxnSpPr>
          <p:nvPr userDrawn="1"/>
        </p:nvCxnSpPr>
        <p:spPr>
          <a:xfrm>
            <a:off x="5449955" y="4395771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 Diagonal Corner Rectangle 9"/>
          <p:cNvSpPr/>
          <p:nvPr userDrawn="1"/>
        </p:nvSpPr>
        <p:spPr>
          <a:xfrm>
            <a:off x="4809386" y="4716793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9386" y="4778038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3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5449955" y="4778037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4" name="直接连接符 73"/>
          <p:cNvCxnSpPr>
            <a:cxnSpLocks/>
          </p:cNvCxnSpPr>
          <p:nvPr userDrawn="1"/>
        </p:nvCxnSpPr>
        <p:spPr>
          <a:xfrm>
            <a:off x="5449955" y="5210523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 Diagonal Corner Rectangle 9"/>
          <p:cNvSpPr/>
          <p:nvPr userDrawn="1"/>
        </p:nvSpPr>
        <p:spPr>
          <a:xfrm>
            <a:off x="4809386" y="5529634"/>
            <a:ext cx="49671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>
              <a:latin typeface="Arial Unicode MS" panose="020B0604020202020204" pitchFamily="34" charset="-122"/>
            </a:endParaRPr>
          </a:p>
        </p:txBody>
      </p:sp>
      <p:sp>
        <p:nvSpPr>
          <p:cNvPr id="76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4809386" y="5590879"/>
            <a:ext cx="496710" cy="3693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7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5449955" y="5590878"/>
            <a:ext cx="3269019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8" name="直接连接符 77"/>
          <p:cNvCxnSpPr>
            <a:cxnSpLocks/>
          </p:cNvCxnSpPr>
          <p:nvPr userDrawn="1"/>
        </p:nvCxnSpPr>
        <p:spPr>
          <a:xfrm>
            <a:off x="5449955" y="6023364"/>
            <a:ext cx="3269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6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目录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9624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/>
        </p:nvSpPr>
        <p:spPr>
          <a:xfrm>
            <a:off x="1" y="0"/>
            <a:ext cx="39624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8402" y="1791487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2" y="167387"/>
            <a:ext cx="1523428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2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893085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768" y="1195290"/>
            <a:ext cx="10820464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单击可输入（已分为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单击此处键入标题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37519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0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8" name="直接连接符 7"/>
          <p:cNvCxnSpPr>
            <a:cxnSpLocks/>
          </p:cNvCxnSpPr>
          <p:nvPr userDrawn="1"/>
        </p:nvCxnSpPr>
        <p:spPr>
          <a:xfrm>
            <a:off x="533336" y="6137820"/>
            <a:ext cx="11125328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9"/>
          <p:cNvSpPr txBox="1"/>
          <p:nvPr userDrawn="1"/>
        </p:nvSpPr>
        <p:spPr>
          <a:xfrm>
            <a:off x="9753600" y="6299277"/>
            <a:ext cx="213360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565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www.hillstonenet.com.cn</a:t>
            </a:r>
            <a:endParaRPr lang="bg-BG" sz="1100" dirty="0">
              <a:solidFill>
                <a:srgbClr val="56565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Oval 25"/>
          <p:cNvSpPr/>
          <p:nvPr userDrawn="1"/>
        </p:nvSpPr>
        <p:spPr>
          <a:xfrm>
            <a:off x="9925636" y="6459903"/>
            <a:ext cx="56662" cy="56662"/>
          </a:xfrm>
          <a:prstGeom prst="ellipse">
            <a:avLst/>
          </a:prstGeom>
          <a:solidFill>
            <a:srgbClr val="5656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Arial Unicode MS" panose="020B0604020202020204" pitchFamily="34" charset="-122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79126" y="85060"/>
            <a:ext cx="971107" cy="432392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698498" y="984764"/>
            <a:ext cx="100965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占位符 19"/>
          <p:cNvSpPr>
            <a:spLocks noGrp="1"/>
          </p:cNvSpPr>
          <p:nvPr>
            <p:ph type="title"/>
          </p:nvPr>
        </p:nvSpPr>
        <p:spPr>
          <a:xfrm>
            <a:off x="698497" y="361823"/>
            <a:ext cx="9809846" cy="60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>
              <a:defRPr lang="zh-CN" altLang="en-US" sz="120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ctr"/>
            <a:fld id="{571A5C36-D067-4A8B-BD3C-F67C535F77D7}" type="slidenum">
              <a:rPr lang="en-US" altLang="zh-CN" smtClean="0"/>
              <a:pPr algn="ctr"/>
              <a:t>‹#›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017" y="85409"/>
            <a:ext cx="1008099" cy="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8" r:id="rId2"/>
    <p:sldLayoutId id="2147483657" r:id="rId3"/>
    <p:sldLayoutId id="2147483699" r:id="rId4"/>
    <p:sldLayoutId id="2147483660" r:id="rId5"/>
    <p:sldLayoutId id="2147483666" r:id="rId6"/>
    <p:sldLayoutId id="2147483696" r:id="rId7"/>
    <p:sldLayoutId id="2147483694" r:id="rId8"/>
    <p:sldLayoutId id="2147483669" r:id="rId9"/>
    <p:sldLayoutId id="2147483695" r:id="rId10"/>
    <p:sldLayoutId id="2147483673" r:id="rId11"/>
    <p:sldLayoutId id="2147483686" r:id="rId12"/>
    <p:sldLayoutId id="2147483691" r:id="rId13"/>
    <p:sldLayoutId id="2147483692" r:id="rId14"/>
    <p:sldLayoutId id="2147483700" r:id="rId15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Tx/>
        <a:buNone/>
        <a:defRPr kumimoji="0" lang="zh-CN" altLang="en-US" sz="3600" b="0" i="0" u="none" strike="noStrike" kern="1200" cap="none" spc="0" normalizeH="0" baseline="0" smtClean="0">
          <a:ln>
            <a:noFill/>
          </a:ln>
          <a:solidFill>
            <a:srgbClr val="44546A"/>
          </a:solidFill>
          <a:effectLst/>
          <a:uLnTx/>
          <a:uFillTx/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emf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9.xml"/><Relationship Id="rId18" Type="http://schemas.openxmlformats.org/officeDocument/2006/relationships/diagramLayout" Target="../diagrams/layout10.xml"/><Relationship Id="rId26" Type="http://schemas.microsoft.com/office/2007/relationships/diagramDrawing" Target="../diagrams/drawing11.xml"/><Relationship Id="rId39" Type="http://schemas.openxmlformats.org/officeDocument/2006/relationships/diagramQuickStyle" Target="../diagrams/quickStyle14.xml"/><Relationship Id="rId21" Type="http://schemas.microsoft.com/office/2007/relationships/diagramDrawing" Target="../diagrams/drawing10.xml"/><Relationship Id="rId34" Type="http://schemas.openxmlformats.org/officeDocument/2006/relationships/diagramQuickStyle" Target="../diagrams/quickStyle13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20" Type="http://schemas.openxmlformats.org/officeDocument/2006/relationships/diagramColors" Target="../diagrams/colors10.xml"/><Relationship Id="rId29" Type="http://schemas.openxmlformats.org/officeDocument/2006/relationships/diagramQuickStyle" Target="../diagrams/quickStyle12.xml"/><Relationship Id="rId41" Type="http://schemas.microsoft.com/office/2007/relationships/diagramDrawing" Target="../diagrams/drawing1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24" Type="http://schemas.openxmlformats.org/officeDocument/2006/relationships/diagramQuickStyle" Target="../diagrams/quickStyle11.xml"/><Relationship Id="rId32" Type="http://schemas.openxmlformats.org/officeDocument/2006/relationships/diagramData" Target="../diagrams/data13.xml"/><Relationship Id="rId37" Type="http://schemas.openxmlformats.org/officeDocument/2006/relationships/diagramData" Target="../diagrams/data14.xml"/><Relationship Id="rId40" Type="http://schemas.openxmlformats.org/officeDocument/2006/relationships/diagramColors" Target="../diagrams/colors14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23" Type="http://schemas.openxmlformats.org/officeDocument/2006/relationships/diagramLayout" Target="../diagrams/layout11.xml"/><Relationship Id="rId28" Type="http://schemas.openxmlformats.org/officeDocument/2006/relationships/diagramLayout" Target="../diagrams/layout12.xml"/><Relationship Id="rId36" Type="http://schemas.microsoft.com/office/2007/relationships/diagramDrawing" Target="../diagrams/drawing13.xml"/><Relationship Id="rId10" Type="http://schemas.openxmlformats.org/officeDocument/2006/relationships/diagramColors" Target="../diagrams/colors8.xml"/><Relationship Id="rId19" Type="http://schemas.openxmlformats.org/officeDocument/2006/relationships/diagramQuickStyle" Target="../diagrams/quickStyle10.xml"/><Relationship Id="rId31" Type="http://schemas.microsoft.com/office/2007/relationships/diagramDrawing" Target="../diagrams/drawing12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Relationship Id="rId22" Type="http://schemas.openxmlformats.org/officeDocument/2006/relationships/diagramData" Target="../diagrams/data11.xml"/><Relationship Id="rId27" Type="http://schemas.openxmlformats.org/officeDocument/2006/relationships/diagramData" Target="../diagrams/data12.xml"/><Relationship Id="rId30" Type="http://schemas.openxmlformats.org/officeDocument/2006/relationships/diagramColors" Target="../diagrams/colors12.xml"/><Relationship Id="rId35" Type="http://schemas.openxmlformats.org/officeDocument/2006/relationships/diagramColors" Target="../diagrams/colors13.xml"/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12" Type="http://schemas.openxmlformats.org/officeDocument/2006/relationships/diagramData" Target="../diagrams/data9.xml"/><Relationship Id="rId17" Type="http://schemas.openxmlformats.org/officeDocument/2006/relationships/diagramData" Target="../diagrams/data10.xml"/><Relationship Id="rId25" Type="http://schemas.openxmlformats.org/officeDocument/2006/relationships/diagramColors" Target="../diagrams/colors11.xml"/><Relationship Id="rId33" Type="http://schemas.openxmlformats.org/officeDocument/2006/relationships/diagramLayout" Target="../diagrams/layout13.xml"/><Relationship Id="rId38" Type="http://schemas.openxmlformats.org/officeDocument/2006/relationships/diagramLayout" Target="../diagrams/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370726" y="2709043"/>
            <a:ext cx="5974878" cy="840230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源产品规划</a:t>
            </a:r>
          </a:p>
        </p:txBody>
      </p:sp>
    </p:spTree>
    <p:extLst>
      <p:ext uri="{BB962C8B-B14F-4D97-AF65-F5344CB8AC3E}">
        <p14:creationId xmlns:p14="http://schemas.microsoft.com/office/powerpoint/2010/main" val="36605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政府行业客户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10</a:t>
            </a:fld>
            <a:endParaRPr lang="en-US" altLang="zh-CN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="" xmlns:a16="http://schemas.microsoft.com/office/drawing/2014/main" id="{49925246-4021-40CB-AD28-61E276472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83325"/>
              </p:ext>
            </p:extLst>
          </p:nvPr>
        </p:nvGraphicFramePr>
        <p:xfrm>
          <a:off x="697470" y="1063461"/>
          <a:ext cx="10974985" cy="2683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003">
                  <a:extLst>
                    <a:ext uri="{9D8B030D-6E8A-4147-A177-3AD203B41FA5}">
                      <a16:colId xmlns="" xmlns:a16="http://schemas.microsoft.com/office/drawing/2014/main" val="4186204507"/>
                    </a:ext>
                  </a:extLst>
                </a:gridCol>
                <a:gridCol w="3207327">
                  <a:extLst>
                    <a:ext uri="{9D8B030D-6E8A-4147-A177-3AD203B41FA5}">
                      <a16:colId xmlns="" xmlns:a16="http://schemas.microsoft.com/office/drawing/2014/main" val="2854495269"/>
                    </a:ext>
                  </a:extLst>
                </a:gridCol>
                <a:gridCol w="6033655">
                  <a:extLst>
                    <a:ext uri="{9D8B030D-6E8A-4147-A177-3AD203B41FA5}">
                      <a16:colId xmlns="" xmlns:a16="http://schemas.microsoft.com/office/drawing/2014/main" val="4064342062"/>
                    </a:ext>
                  </a:extLst>
                </a:gridCol>
              </a:tblGrid>
              <a:tr h="305694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2979487"/>
                  </a:ext>
                </a:extLst>
              </a:tr>
              <a:tr h="75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江苏省电化教育馆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只能监控单点设备的威胁及流量情况，需要全局整体的概览统计。网络互访关系复杂，没有有效的管理手段，无法判断是否存在异常的流量访问。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安全态势投屏的内容需有全局观，优先呈现全局概要数据，呈现内容包括：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概要呈现：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1-2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个页面全面的展示网络运行质量，以及风险状况；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流量统计视图：有实时统计值外，还需一定周期内（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个月）的流量走势图；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威胁统计视图：威胁发生次数，威胁分类占比，被拦截的威胁／违规行为事件数量；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业务交互关系：有区域之间，到区域内部，由粗到细逐渐推进分析；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96051028"/>
                  </a:ext>
                </a:extLst>
              </a:tr>
              <a:tr h="622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江苏省财政厅信息中心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网管人员不具备安全分析的能力，无法发现多设备日志之间的关联性和潜在问题。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能够对多种安全设备的安全事件统进行关联分析。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1993588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FD78FD1-FFEF-45AE-BD43-92BDC8541EDE}"/>
              </a:ext>
            </a:extLst>
          </p:cNvPr>
          <p:cNvSpPr txBox="1"/>
          <p:nvPr/>
        </p:nvSpPr>
        <p:spPr>
          <a:xfrm>
            <a:off x="697470" y="4381657"/>
            <a:ext cx="1057794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监控全网的安全健康状况，包含网络质量及风险、网络威胁、网络应用和互访关系。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网络流量及日志的综合关联分析，发现网络流量异常和潜在安全威胁。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41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金融行业客户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11</a:t>
            </a:fld>
            <a:endParaRPr lang="en-US" altLang="zh-CN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="" xmlns:a16="http://schemas.microsoft.com/office/drawing/2014/main" id="{05F8CA60-0CC9-47EB-BE0D-DF01AF5CC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90469"/>
              </p:ext>
            </p:extLst>
          </p:nvPr>
        </p:nvGraphicFramePr>
        <p:xfrm>
          <a:off x="746788" y="1101437"/>
          <a:ext cx="10662430" cy="278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648">
                  <a:extLst>
                    <a:ext uri="{9D8B030D-6E8A-4147-A177-3AD203B41FA5}">
                      <a16:colId xmlns="" xmlns:a16="http://schemas.microsoft.com/office/drawing/2014/main" val="1787533685"/>
                    </a:ext>
                  </a:extLst>
                </a:gridCol>
                <a:gridCol w="3325091">
                  <a:extLst>
                    <a:ext uri="{9D8B030D-6E8A-4147-A177-3AD203B41FA5}">
                      <a16:colId xmlns="" xmlns:a16="http://schemas.microsoft.com/office/drawing/2014/main" val="3524822883"/>
                    </a:ext>
                  </a:extLst>
                </a:gridCol>
                <a:gridCol w="5458691">
                  <a:extLst>
                    <a:ext uri="{9D8B030D-6E8A-4147-A177-3AD203B41FA5}">
                      <a16:colId xmlns="" xmlns:a16="http://schemas.microsoft.com/office/drawing/2014/main" val="5707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0070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华安基金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安全等级高，由于业务需要，分支机构和总部之前存在业务互访，但是分支机构的网络安全情况得不到有效监管，担心存在业务风险。缺少专业的网络安全人员，对于网络威胁的理解有限，不具备安全处置的能力。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针对分支机构的检测，有相应的设备做数据收集后统一反馈给总部的设备做分析。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恶意软件行为特征库与其他第三方厂商产品的特征库进行互补。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完善的知识库，针对部分日志的详细解读。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6264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中国银联电子支付研究院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多厂商，多类型的安全产品不能有机整合，需要人工介入分析多个设备的日志，以分析判断威胁的确信度，时间成本高，效果不明显。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有一个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威胁情报分析中心，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能够对多种安全设备的安全事件统进行关联分析。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06151006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4B8B2720-3B19-416D-A60F-D586CDCE948D}"/>
              </a:ext>
            </a:extLst>
          </p:cNvPr>
          <p:cNvSpPr txBox="1"/>
          <p:nvPr/>
        </p:nvSpPr>
        <p:spPr>
          <a:xfrm>
            <a:off x="746788" y="4237055"/>
            <a:ext cx="10577946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需要网络流量探针，进行网络流量、事件日志的采集，上报统一分析平台，进行集中管理分析。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引入第三方威胁情报，挖掘威胁情报与设备威胁检测的关联性，并加以利用。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具备知识库信息，针对检测出的威胁进行描述说明。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采集第三方设备的日志数据，进行关联分析，提炼出存在共性，确信度高的安全威胁。</a:t>
            </a:r>
          </a:p>
        </p:txBody>
      </p:sp>
    </p:spTree>
    <p:extLst>
      <p:ext uri="{BB962C8B-B14F-4D97-AF65-F5344CB8AC3E}">
        <p14:creationId xmlns:p14="http://schemas.microsoft.com/office/powerpoint/2010/main" val="404132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大企业客户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12</a:t>
            </a:fld>
            <a:endParaRPr lang="en-US" altLang="zh-CN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="" xmlns:a16="http://schemas.microsoft.com/office/drawing/2014/main" id="{05F8CA60-0CC9-47EB-BE0D-DF01AF5CC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68901"/>
              </p:ext>
            </p:extLst>
          </p:nvPr>
        </p:nvGraphicFramePr>
        <p:xfrm>
          <a:off x="746788" y="1101437"/>
          <a:ext cx="10489247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521">
                  <a:extLst>
                    <a:ext uri="{9D8B030D-6E8A-4147-A177-3AD203B41FA5}">
                      <a16:colId xmlns="" xmlns:a16="http://schemas.microsoft.com/office/drawing/2014/main" val="1787533685"/>
                    </a:ext>
                  </a:extLst>
                </a:gridCol>
                <a:gridCol w="2479964">
                  <a:extLst>
                    <a:ext uri="{9D8B030D-6E8A-4147-A177-3AD203B41FA5}">
                      <a16:colId xmlns="" xmlns:a16="http://schemas.microsoft.com/office/drawing/2014/main" val="853787575"/>
                    </a:ext>
                  </a:extLst>
                </a:gridCol>
                <a:gridCol w="6594762">
                  <a:extLst>
                    <a:ext uri="{9D8B030D-6E8A-4147-A177-3AD203B41FA5}">
                      <a16:colId xmlns="" xmlns:a16="http://schemas.microsoft.com/office/drawing/2014/main" val="1064181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900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奥园地产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没有专人实时进行网络安全监管，不能及时的进行安全处置。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提供信息管理平台，能够将内网和边界安全设备信息收集上来，做攻击路径还原，威胁溯源；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内网和边界进行有机联动，根据预设的策略匹配威胁后，自动下发威胁防护规则。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6264839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008271F3-E68D-4BB8-BBA3-9D22874A4B8D}"/>
              </a:ext>
            </a:extLst>
          </p:cNvPr>
          <p:cNvSpPr txBox="1"/>
          <p:nvPr/>
        </p:nvSpPr>
        <p:spPr>
          <a:xfrm>
            <a:off x="746788" y="2405258"/>
            <a:ext cx="1057794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网络威胁综合关联分析，还原完整的攻击路径，提供完善的证据信息。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内网威胁联动边界安全设备，半自动化完全安全处置。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行业需求总结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13</a:t>
            </a:fld>
            <a:endParaRPr lang="en-US" altLang="zh-CN" dirty="0"/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="" xmlns:a16="http://schemas.microsoft.com/office/drawing/2014/main" id="{D3013EE2-4944-4F45-B052-8BF4953770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091875"/>
              </p:ext>
            </p:extLst>
          </p:nvPr>
        </p:nvGraphicFramePr>
        <p:xfrm>
          <a:off x="328499" y="1110996"/>
          <a:ext cx="11535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4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74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9914">
                  <a:extLst>
                    <a:ext uri="{9D8B030D-6E8A-4147-A177-3AD203B41FA5}">
                      <a16:colId xmlns="" xmlns:a16="http://schemas.microsoft.com/office/drawing/2014/main" val="3833344447"/>
                    </a:ext>
                  </a:extLst>
                </a:gridCol>
                <a:gridCol w="12699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76780">
                  <a:extLst>
                    <a:ext uri="{9D8B030D-6E8A-4147-A177-3AD203B41FA5}">
                      <a16:colId xmlns="" xmlns:a16="http://schemas.microsoft.com/office/drawing/2014/main" val="4157139868"/>
                    </a:ext>
                  </a:extLst>
                </a:gridCol>
                <a:gridCol w="1709069">
                  <a:extLst>
                    <a:ext uri="{9D8B030D-6E8A-4147-A177-3AD203B41FA5}">
                      <a16:colId xmlns="" xmlns:a16="http://schemas.microsoft.com/office/drawing/2014/main" val="3500872679"/>
                    </a:ext>
                  </a:extLst>
                </a:gridCol>
                <a:gridCol w="1391742">
                  <a:extLst>
                    <a:ext uri="{9D8B030D-6E8A-4147-A177-3AD203B41FA5}">
                      <a16:colId xmlns="" xmlns:a16="http://schemas.microsoft.com/office/drawing/2014/main" val="2530978591"/>
                    </a:ext>
                  </a:extLst>
                </a:gridCol>
                <a:gridCol w="1618703">
                  <a:extLst>
                    <a:ext uri="{9D8B030D-6E8A-4147-A177-3AD203B41FA5}">
                      <a16:colId xmlns="" xmlns:a16="http://schemas.microsoft.com/office/drawing/2014/main" val="2798422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日志审计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集中管理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综合关联分析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信息数据集中呈现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单点设备信息监控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知识库信息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第三方威胁情报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教育行业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政府行业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金融行业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大企业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i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9A1EBCD4-543F-4A0E-81C6-DAD900AE7121}"/>
              </a:ext>
            </a:extLst>
          </p:cNvPr>
          <p:cNvSpPr txBox="1"/>
          <p:nvPr/>
        </p:nvSpPr>
        <p:spPr>
          <a:xfrm>
            <a:off x="446261" y="3108595"/>
            <a:ext cx="11614119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主要功能需求总结：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教育、政府、金融和大型企业在网络安全态势的集中呈现和流量、日志、事件的综合分析方面都存在强烈需求。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在日志集中管理、单点设备监控和第三方威胁情报方面的需求程度不一。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行业需求目标总结：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教育行业主要结合自身情况进行整体网络安全的建设，部署刚需性安全产品。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政府行业主要以政策法规为引导，满足网络安全建设的合规性。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金融行业网络安全等级最高，愿意使用新概念、新技术类型的产品，但是看重实用性和时效性，同时也要满足合规性检查。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企业成本控制严格，只考虑刚需性安全产品，看重产品所能体现的实用价值。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640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友商产品竞争分析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2791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友商产品分析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15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377934"/>
              </p:ext>
            </p:extLst>
          </p:nvPr>
        </p:nvGraphicFramePr>
        <p:xfrm>
          <a:off x="601214" y="1236172"/>
          <a:ext cx="10552057" cy="3968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27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89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92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7909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790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47988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7841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友商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方案组件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方案完整性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（三星满）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4070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态势感知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关联分析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日志审计</a:t>
                      </a: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20355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764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深信服（安全感知平台）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81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latin typeface="微软雅黑" pitchFamily="34" charset="-122"/>
                          <a:ea typeface="微软雅黑" pitchFamily="34" charset="-122"/>
                        </a:rPr>
                        <a:t>360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（态势感知与安全运营平台）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9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latin typeface="微软雅黑" pitchFamily="34" charset="-122"/>
                          <a:ea typeface="微软雅黑" pitchFamily="34" charset="-122"/>
                        </a:rPr>
                        <a:t>H3C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（态势感知系统）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2433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安恒（安全防护管理平台）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17459694"/>
                  </a:ext>
                </a:extLst>
              </a:tr>
              <a:tr h="46803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err="1">
                          <a:latin typeface="微软雅黑" pitchFamily="34" charset="-122"/>
                          <a:ea typeface="微软雅黑" pitchFamily="34" charset="-122"/>
                        </a:rPr>
                        <a:t>CheckPoint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600" b="1" dirty="0">
                          <a:latin typeface="微软雅黑" pitchFamily="34" charset="-122"/>
                          <a:ea typeface="微软雅黑" pitchFamily="34" charset="-122"/>
                        </a:rPr>
                        <a:t>Smart Center</a:t>
                      </a:r>
                      <a:r>
                        <a:rPr lang="zh-CN" altLang="en-US" sz="1600" b="1" dirty="0"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44556209"/>
                  </a:ext>
                </a:extLst>
              </a:tr>
              <a:tr h="52973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FireEye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TAP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i="0" dirty="0">
                          <a:latin typeface="微软雅黑" pitchFamily="34" charset="-122"/>
                          <a:ea typeface="微软雅黑" pitchFamily="34" charset="-122"/>
                        </a:rPr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52093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28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深信服安全感知平台分析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16</a:t>
            </a:fld>
            <a:endParaRPr lang="en-US" altLang="zh-CN"/>
          </a:p>
        </p:txBody>
      </p:sp>
      <p:pic>
        <p:nvPicPr>
          <p:cNvPr id="3074" name="Picture 2" descr="http://download.sangfor.com.cn/Uploads/Editor/image/20171113/20171113145217_873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6" y="1437955"/>
            <a:ext cx="5896127" cy="284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6279544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1" name="TextBox 20"/>
          <p:cNvSpPr txBox="1"/>
          <p:nvPr/>
        </p:nvSpPr>
        <p:spPr>
          <a:xfrm>
            <a:off x="889462" y="4732744"/>
            <a:ext cx="3878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安全感知平台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STA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443470" y="1392992"/>
            <a:ext cx="5190631" cy="44820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结合深信服安全体系集中呈现内网风险态势；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探针、防火墙、上网行为管理等深信服安全设备；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采用透视镜梳理核心业务风险状况；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探针具备威胁检测及轻微的漏扫能力；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溯源分析工具还原完整的攻击路径；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联动互联网社区论坛提供威胁处置建议；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目前仅支持收集深信服设备日志；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</a:rPr>
              <a:t>无互联网威胁情报来源；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平台没有融合配置管理模块，需单独部署一套产品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 smtClean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产品</a:t>
            </a:r>
            <a:r>
              <a:rPr lang="en-US" altLang="zh-CN" sz="1400" dirty="0" smtClean="0">
                <a:solidFill>
                  <a:prstClr val="black"/>
                </a:solidFill>
              </a:rPr>
              <a:t>+</a:t>
            </a:r>
            <a:r>
              <a:rPr lang="zh-CN" altLang="en-US" sz="1400" dirty="0" smtClean="0">
                <a:solidFill>
                  <a:prstClr val="black"/>
                </a:solidFill>
              </a:rPr>
              <a:t>服务双盈利，深信服已具备强大的安服团队；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根据硬件规格定价，</a:t>
            </a:r>
            <a:r>
              <a:rPr lang="en-US" altLang="zh-CN" sz="1400" dirty="0" smtClean="0">
                <a:solidFill>
                  <a:prstClr val="black"/>
                </a:solidFill>
              </a:rPr>
              <a:t>SIS</a:t>
            </a:r>
            <a:r>
              <a:rPr lang="zh-CN" altLang="en-US" sz="1400" dirty="0" smtClean="0">
                <a:solidFill>
                  <a:prstClr val="black"/>
                </a:solidFill>
              </a:rPr>
              <a:t>和</a:t>
            </a:r>
            <a:r>
              <a:rPr lang="en-US" altLang="zh-CN" sz="1400" dirty="0" smtClean="0">
                <a:solidFill>
                  <a:prstClr val="black"/>
                </a:solidFill>
              </a:rPr>
              <a:t>STA</a:t>
            </a:r>
            <a:r>
              <a:rPr lang="zh-CN" altLang="en-US" sz="1400" dirty="0" smtClean="0">
                <a:solidFill>
                  <a:prstClr val="black"/>
                </a:solidFill>
              </a:rPr>
              <a:t>有多种规格供客户选择；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主要面向政府客户；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60" y="1433679"/>
            <a:ext cx="5116168" cy="28204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47" y="1643656"/>
            <a:ext cx="5116167" cy="29628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738" y="2029415"/>
            <a:ext cx="5125843" cy="2521584"/>
          </a:xfrm>
          <a:prstGeom prst="rect">
            <a:avLst/>
          </a:prstGeom>
        </p:spPr>
      </p:pic>
      <p:sp>
        <p:nvSpPr>
          <p:cNvPr id="12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574060" y="1243505"/>
            <a:ext cx="5116168" cy="1952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透视镜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833746" y="1567029"/>
            <a:ext cx="5116168" cy="1952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溯源工具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071738" y="1878863"/>
            <a:ext cx="5116168" cy="1952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处置建议</a:t>
            </a:r>
          </a:p>
        </p:txBody>
      </p:sp>
    </p:spTree>
    <p:extLst>
      <p:ext uri="{BB962C8B-B14F-4D97-AF65-F5344CB8AC3E}">
        <p14:creationId xmlns:p14="http://schemas.microsoft.com/office/powerpoint/2010/main" val="35277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360</a:t>
            </a:r>
            <a:r>
              <a:rPr lang="zh-CN" altLang="en-US" dirty="0"/>
              <a:t>态势感知与安全运营平台分析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17</a:t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756" y="1159040"/>
            <a:ext cx="5246130" cy="3672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接连接符 6"/>
          <p:cNvCxnSpPr/>
          <p:nvPr/>
        </p:nvCxnSpPr>
        <p:spPr>
          <a:xfrm>
            <a:off x="627953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8" name="TextBox 20"/>
          <p:cNvSpPr txBox="1"/>
          <p:nvPr/>
        </p:nvSpPr>
        <p:spPr>
          <a:xfrm>
            <a:off x="904123" y="4534677"/>
            <a:ext cx="3878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分析平台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关联分析引擎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分布式日志采集器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流量传感器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443460" y="1405184"/>
            <a:ext cx="5339827" cy="45955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结合海量日志、互联网情报对内部风险、外部攻击的集中态势呈现；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传感器、网络安全设备、路由交换设备、终端、数据库、</a:t>
            </a:r>
            <a:r>
              <a:rPr lang="en-US" altLang="zh-CN" sz="1400" dirty="0" err="1">
                <a:solidFill>
                  <a:prstClr val="black"/>
                </a:solidFill>
              </a:rPr>
              <a:t>snmp</a:t>
            </a:r>
            <a:r>
              <a:rPr lang="en-US" altLang="zh-CN" sz="1400" dirty="0">
                <a:solidFill>
                  <a:prstClr val="black"/>
                </a:solidFill>
              </a:rPr>
              <a:t> trap</a:t>
            </a:r>
            <a:r>
              <a:rPr lang="zh-CN" altLang="en-US" sz="1400" dirty="0">
                <a:solidFill>
                  <a:prstClr val="black"/>
                </a:solidFill>
              </a:rPr>
              <a:t>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支持全局拓扑大屏展示；</a:t>
            </a:r>
            <a:endParaRPr lang="en-US" altLang="zh-CN" sz="1400" noProof="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noProof="0" dirty="0">
                <a:solidFill>
                  <a:prstClr val="black"/>
                </a:solidFill>
              </a:rPr>
              <a:t>日志收集范围广，兼容第三方日志并提供定制化服务，</a:t>
            </a:r>
            <a:r>
              <a:rPr lang="zh-CN" altLang="en-US" sz="1400" dirty="0">
                <a:solidFill>
                  <a:prstClr val="black"/>
                </a:solidFill>
              </a:rPr>
              <a:t>可在短时间内</a:t>
            </a:r>
            <a:r>
              <a:rPr lang="zh-CN" altLang="en-US" sz="1400" noProof="0" dirty="0">
                <a:solidFill>
                  <a:prstClr val="black"/>
                </a:solidFill>
              </a:rPr>
              <a:t>实现对新型日志类型的支持；</a:t>
            </a:r>
            <a:endParaRPr lang="en-US" altLang="zh-CN" sz="1400" noProof="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noProof="0" dirty="0">
                <a:solidFill>
                  <a:prstClr val="black"/>
                </a:solidFill>
              </a:rPr>
              <a:t>支持配置丰富的关联规则，与</a:t>
            </a:r>
            <a:r>
              <a:rPr lang="en-US" altLang="zh-CN" sz="1400" noProof="0" dirty="0">
                <a:solidFill>
                  <a:prstClr val="black"/>
                </a:solidFill>
              </a:rPr>
              <a:t>SIEM</a:t>
            </a:r>
            <a:r>
              <a:rPr lang="zh-CN" altLang="en-US" sz="1400" noProof="0" dirty="0">
                <a:solidFill>
                  <a:prstClr val="black"/>
                </a:solidFill>
              </a:rPr>
              <a:t>功能类似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noProof="0" dirty="0">
                <a:solidFill>
                  <a:prstClr val="black"/>
                </a:solidFill>
              </a:rPr>
              <a:t>工单形式派放处置任务，联动防火墙和终端软件实现威胁处置；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云端威胁情报中心帮助客户了解威胁详情以及影响范围；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目前靠产品盈利，后期会增加服务能力，</a:t>
            </a:r>
            <a:r>
              <a:rPr lang="en-US" altLang="zh-CN" sz="1400" dirty="0" smtClean="0">
                <a:solidFill>
                  <a:prstClr val="black"/>
                </a:solidFill>
              </a:rPr>
              <a:t>360</a:t>
            </a:r>
            <a:r>
              <a:rPr lang="zh-CN" altLang="en-US" sz="1400" dirty="0" smtClean="0">
                <a:solidFill>
                  <a:prstClr val="black"/>
                </a:solidFill>
              </a:rPr>
              <a:t>正在扩招安服团队；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根据方案定价，提供威胁情报、终端等模块供客户选择；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已有政府、金融、高校、运营商等多个行业客户；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8" name="图片 17"/>
          <p:cNvPicPr/>
          <p:nvPr/>
        </p:nvPicPr>
        <p:blipFill>
          <a:blip r:embed="rId4"/>
          <a:stretch>
            <a:fillRect/>
          </a:stretch>
        </p:blipFill>
        <p:spPr>
          <a:xfrm>
            <a:off x="609068" y="1301850"/>
            <a:ext cx="4985551" cy="2909001"/>
          </a:xfrm>
          <a:prstGeom prst="rect">
            <a:avLst/>
          </a:prstGeom>
        </p:spPr>
      </p:pic>
      <p:sp>
        <p:nvSpPr>
          <p:cNvPr id="19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12160" y="1116505"/>
            <a:ext cx="4982459" cy="19019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全局拓扑展示</a:t>
            </a: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59" y="1569434"/>
            <a:ext cx="4969057" cy="2795095"/>
          </a:xfrm>
          <a:prstGeom prst="rect">
            <a:avLst/>
          </a:prstGeom>
        </p:spPr>
      </p:pic>
      <p:sp>
        <p:nvSpPr>
          <p:cNvPr id="21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877159" y="1407534"/>
            <a:ext cx="4982459" cy="19019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工单任务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107" y="1891749"/>
            <a:ext cx="5062755" cy="2604051"/>
          </a:xfrm>
          <a:prstGeom prst="rect">
            <a:avLst/>
          </a:prstGeom>
        </p:spPr>
      </p:pic>
      <p:sp>
        <p:nvSpPr>
          <p:cNvPr id="22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091407" y="1710697"/>
            <a:ext cx="5068093" cy="1816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云端情报中心</a:t>
            </a:r>
          </a:p>
        </p:txBody>
      </p:sp>
    </p:spTree>
    <p:extLst>
      <p:ext uri="{BB962C8B-B14F-4D97-AF65-F5344CB8AC3E}">
        <p14:creationId xmlns:p14="http://schemas.microsoft.com/office/powerpoint/2010/main" val="160367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H3C</a:t>
            </a:r>
            <a:r>
              <a:rPr lang="zh-CN" altLang="en-US" dirty="0"/>
              <a:t>态势感知系统分析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18</a:t>
            </a:fld>
            <a:endParaRPr lang="en-US" altLang="zh-CN"/>
          </a:p>
        </p:txBody>
      </p:sp>
      <p:pic>
        <p:nvPicPr>
          <p:cNvPr id="573" name="图片 5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36" y="1129012"/>
            <a:ext cx="5173941" cy="3593538"/>
          </a:xfrm>
          <a:prstGeom prst="rect">
            <a:avLst/>
          </a:prstGeom>
        </p:spPr>
      </p:pic>
      <p:sp>
        <p:nvSpPr>
          <p:cNvPr id="574" name="TextBox 20"/>
          <p:cNvSpPr txBox="1"/>
          <p:nvPr/>
        </p:nvSpPr>
        <p:spPr>
          <a:xfrm>
            <a:off x="904123" y="4534678"/>
            <a:ext cx="3878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态势感知分析平台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分布式日志采集器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流量探针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日志采集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Agent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5" name="直接连接符 574"/>
          <p:cNvCxnSpPr/>
          <p:nvPr/>
        </p:nvCxnSpPr>
        <p:spPr>
          <a:xfrm>
            <a:off x="626750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76" name="内容占位符 2"/>
          <p:cNvSpPr txBox="1">
            <a:spLocks/>
          </p:cNvSpPr>
          <p:nvPr/>
        </p:nvSpPr>
        <p:spPr>
          <a:xfrm>
            <a:off x="6443301" y="1393685"/>
            <a:ext cx="5383743" cy="41811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 对内部安全、流量、运维的集中管理和呈现；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探针、网络安全设备、路由交换设备、终端、数据库、</a:t>
            </a:r>
            <a:r>
              <a:rPr lang="en-US" altLang="zh-CN" sz="1400" dirty="0" err="1">
                <a:solidFill>
                  <a:prstClr val="black"/>
                </a:solidFill>
              </a:rPr>
              <a:t>snmp</a:t>
            </a:r>
            <a:r>
              <a:rPr lang="en-US" altLang="zh-CN" sz="1400" dirty="0">
                <a:solidFill>
                  <a:prstClr val="black"/>
                </a:solidFill>
              </a:rPr>
              <a:t> trap</a:t>
            </a:r>
            <a:r>
              <a:rPr lang="zh-CN" altLang="en-US" sz="1400" dirty="0">
                <a:solidFill>
                  <a:prstClr val="black"/>
                </a:solidFill>
              </a:rPr>
              <a:t>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平台模块划分明确，分为安全态势、流量态势、运维态势三大模块；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平台自身集成了配置管理和日志审计能力，无需另外部署同类产品；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融入智能的流量分析和行为分析技术；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无互联网威胁情报来源；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还未正式发布，目前仅在高校有过测试；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en-US" altLang="zh-CN" sz="1400" dirty="0" smtClean="0">
                <a:solidFill>
                  <a:prstClr val="black"/>
                </a:solidFill>
              </a:rPr>
              <a:t>2017</a:t>
            </a:r>
            <a:r>
              <a:rPr lang="zh-CN" altLang="en-US" sz="1400" dirty="0" smtClean="0">
                <a:solidFill>
                  <a:prstClr val="black"/>
                </a:solidFill>
              </a:rPr>
              <a:t>年态势</a:t>
            </a:r>
            <a:r>
              <a:rPr lang="zh-CN" altLang="en-US" sz="1400" dirty="0">
                <a:solidFill>
                  <a:prstClr val="black"/>
                </a:solidFill>
              </a:rPr>
              <a:t>感知</a:t>
            </a:r>
            <a:r>
              <a:rPr lang="zh-CN" altLang="en-US" sz="1400" dirty="0" smtClean="0">
                <a:solidFill>
                  <a:prstClr val="black"/>
                </a:solidFill>
              </a:rPr>
              <a:t>大会中提到重点客户为高校；</a:t>
            </a:r>
            <a:endParaRPr lang="zh-CN" altLang="en-US" sz="1400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79" y="1313383"/>
            <a:ext cx="4813682" cy="2707254"/>
          </a:xfrm>
          <a:prstGeom prst="rect">
            <a:avLst/>
          </a:prstGeom>
        </p:spPr>
      </p:pic>
      <p:sp>
        <p:nvSpPr>
          <p:cNvPr id="9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12160" y="1116505"/>
            <a:ext cx="4828677" cy="1900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安全态势</a:t>
            </a:r>
          </a:p>
        </p:txBody>
      </p:sp>
      <p:sp>
        <p:nvSpPr>
          <p:cNvPr id="10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37124" y="1360508"/>
            <a:ext cx="4828677" cy="1900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流量态势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25" y="1550698"/>
            <a:ext cx="4813682" cy="27028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025" y="1791828"/>
            <a:ext cx="4828676" cy="2711270"/>
          </a:xfrm>
          <a:prstGeom prst="rect">
            <a:avLst/>
          </a:prstGeom>
        </p:spPr>
      </p:pic>
      <p:sp>
        <p:nvSpPr>
          <p:cNvPr id="14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280024" y="1601808"/>
            <a:ext cx="4828677" cy="1900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运维态势</a:t>
            </a:r>
          </a:p>
        </p:txBody>
      </p:sp>
    </p:spTree>
    <p:extLst>
      <p:ext uri="{BB962C8B-B14F-4D97-AF65-F5344CB8AC3E}">
        <p14:creationId xmlns:p14="http://schemas.microsoft.com/office/powerpoint/2010/main" val="60190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安恒安全防护管理平台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19</a:t>
            </a:fld>
            <a:endParaRPr lang="en-US" altLang="zh-CN"/>
          </a:p>
        </p:txBody>
      </p:sp>
      <p:sp>
        <p:nvSpPr>
          <p:cNvPr id="574" name="TextBox 20"/>
          <p:cNvSpPr txBox="1"/>
          <p:nvPr/>
        </p:nvSpPr>
        <p:spPr>
          <a:xfrm>
            <a:off x="904123" y="4558742"/>
            <a:ext cx="3878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威胁探针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流量探针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风暴中心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安全防护管理平台</a:t>
            </a:r>
          </a:p>
        </p:txBody>
      </p:sp>
      <p:cxnSp>
        <p:nvCxnSpPr>
          <p:cNvPr id="575" name="直接连接符 574"/>
          <p:cNvCxnSpPr/>
          <p:nvPr/>
        </p:nvCxnSpPr>
        <p:spPr>
          <a:xfrm>
            <a:off x="626750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76" name="内容占位符 2"/>
          <p:cNvSpPr txBox="1">
            <a:spLocks/>
          </p:cNvSpPr>
          <p:nvPr/>
        </p:nvSpPr>
        <p:spPr>
          <a:xfrm>
            <a:off x="6443301" y="1393685"/>
            <a:ext cx="5466759" cy="480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zh-CN" sz="1400" dirty="0">
                <a:solidFill>
                  <a:prstClr val="black"/>
                </a:solidFill>
              </a:rPr>
              <a:t>面向政府、公安以及事业单位</a:t>
            </a:r>
            <a:r>
              <a:rPr lang="zh-CN" altLang="en-US" sz="1400" dirty="0">
                <a:solidFill>
                  <a:prstClr val="black"/>
                </a:solidFill>
              </a:rPr>
              <a:t>提供内网</a:t>
            </a:r>
            <a:r>
              <a:rPr lang="zh-CN" altLang="zh-CN" sz="1400" dirty="0">
                <a:solidFill>
                  <a:prstClr val="black"/>
                </a:solidFill>
              </a:rPr>
              <a:t>态势</a:t>
            </a:r>
            <a:r>
              <a:rPr lang="zh-CN" altLang="en-US" sz="1400" dirty="0">
                <a:solidFill>
                  <a:prstClr val="black"/>
                </a:solidFill>
              </a:rPr>
              <a:t>呈现；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风暴中心、安恒网络安全设备、第三方设备、第三方系统；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重要行业日志分析与参考；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联动移动</a:t>
            </a:r>
            <a:r>
              <a:rPr lang="en-US" altLang="zh-CN" sz="1400" dirty="0">
                <a:solidFill>
                  <a:prstClr val="black"/>
                </a:solidFill>
              </a:rPr>
              <a:t>app</a:t>
            </a:r>
            <a:r>
              <a:rPr lang="zh-CN" altLang="en-US" sz="1400" dirty="0">
                <a:solidFill>
                  <a:prstClr val="black"/>
                </a:solidFill>
              </a:rPr>
              <a:t>观察网络态势、下发威胁处置；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提供云端在线漏洞检测系统；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提供云端沙箱服务；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可联动</a:t>
            </a:r>
            <a:r>
              <a:rPr lang="zh-CN" altLang="zh-CN" sz="1400" dirty="0">
                <a:solidFill>
                  <a:prstClr val="black"/>
                </a:solidFill>
              </a:rPr>
              <a:t>等级保护检查工具箱提供</a:t>
            </a:r>
            <a:r>
              <a:rPr lang="zh-CN" altLang="en-US" sz="1400" dirty="0">
                <a:solidFill>
                  <a:prstClr val="black"/>
                </a:solidFill>
              </a:rPr>
              <a:t>等保检查报告；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无配置管理；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</a:t>
            </a:r>
            <a:r>
              <a:rPr lang="zh-CN" altLang="en-US" sz="1600" b="1" dirty="0" smtClean="0">
                <a:solidFill>
                  <a:prstClr val="black"/>
                </a:solidFill>
              </a:rPr>
              <a:t>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靠</a:t>
            </a:r>
            <a:r>
              <a:rPr lang="zh-CN" altLang="en-US" sz="1400" dirty="0">
                <a:solidFill>
                  <a:prstClr val="black"/>
                </a:solidFill>
              </a:rPr>
              <a:t>产品</a:t>
            </a:r>
            <a:r>
              <a:rPr lang="zh-CN" altLang="en-US" sz="1400" dirty="0" smtClean="0">
                <a:solidFill>
                  <a:prstClr val="black"/>
                </a:solidFill>
              </a:rPr>
              <a:t>盈利；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靠</a:t>
            </a:r>
            <a:r>
              <a:rPr lang="zh-CN" altLang="en-US" sz="1400" dirty="0">
                <a:solidFill>
                  <a:prstClr val="black"/>
                </a:solidFill>
              </a:rPr>
              <a:t>方案</a:t>
            </a:r>
            <a:r>
              <a:rPr lang="zh-CN" altLang="en-US" sz="1400" dirty="0" smtClean="0">
                <a:solidFill>
                  <a:prstClr val="black"/>
                </a:solidFill>
              </a:rPr>
              <a:t>定价，</a:t>
            </a:r>
            <a:r>
              <a:rPr lang="zh-CN" altLang="en-US" sz="1400" dirty="0">
                <a:solidFill>
                  <a:prstClr val="black"/>
                </a:solidFill>
              </a:rPr>
              <a:t>提供威胁</a:t>
            </a:r>
            <a:r>
              <a:rPr lang="zh-CN" altLang="en-US" sz="1400" dirty="0" smtClean="0">
                <a:solidFill>
                  <a:prstClr val="black"/>
                </a:solidFill>
              </a:rPr>
              <a:t>情报、</a:t>
            </a:r>
            <a:r>
              <a:rPr lang="en-US" altLang="zh-CN" sz="1400" dirty="0" smtClean="0">
                <a:solidFill>
                  <a:prstClr val="black"/>
                </a:solidFill>
              </a:rPr>
              <a:t>SaaS</a:t>
            </a:r>
            <a:r>
              <a:rPr lang="zh-CN" altLang="en-US" sz="1400" dirty="0" smtClean="0">
                <a:solidFill>
                  <a:prstClr val="black"/>
                </a:solidFill>
              </a:rPr>
              <a:t>服务等</a:t>
            </a:r>
            <a:r>
              <a:rPr lang="zh-CN" altLang="en-US" sz="1400" dirty="0">
                <a:solidFill>
                  <a:prstClr val="black"/>
                </a:solidFill>
              </a:rPr>
              <a:t>模块供客户选择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主要面向公安和政府客户；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4" y="1219199"/>
            <a:ext cx="5593536" cy="3179887"/>
          </a:xfrm>
          <a:prstGeom prst="rect">
            <a:avLst/>
          </a:prstGeom>
        </p:spPr>
      </p:pic>
      <p:pic>
        <p:nvPicPr>
          <p:cNvPr id="1026" name="Picture 2" descr="http://www1.dbappsecurity.com.cn/Upload/image/201707/20170728150706_509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79" y="1330561"/>
            <a:ext cx="5106822" cy="27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84" y="1760971"/>
            <a:ext cx="5063540" cy="2543455"/>
          </a:xfrm>
          <a:prstGeom prst="rect">
            <a:avLst/>
          </a:prstGeom>
        </p:spPr>
      </p:pic>
      <p:sp>
        <p:nvSpPr>
          <p:cNvPr id="12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780602" y="1140567"/>
            <a:ext cx="5108999" cy="2010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安全态势</a:t>
            </a:r>
          </a:p>
        </p:txBody>
      </p:sp>
      <p:sp>
        <p:nvSpPr>
          <p:cNvPr id="14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82713" y="1572456"/>
            <a:ext cx="5108999" cy="2010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漏洞检测系统</a:t>
            </a:r>
          </a:p>
        </p:txBody>
      </p:sp>
    </p:spTree>
    <p:extLst>
      <p:ext uri="{BB962C8B-B14F-4D97-AF65-F5344CB8AC3E}">
        <p14:creationId xmlns:p14="http://schemas.microsoft.com/office/powerpoint/2010/main" val="143570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4593507" y="798608"/>
            <a:ext cx="6889174" cy="1080085"/>
            <a:chOff x="4271471" y="958265"/>
            <a:chExt cx="5602620" cy="878379"/>
          </a:xfrm>
        </p:grpSpPr>
        <p:sp>
          <p:nvSpPr>
            <p:cNvPr id="10" name="矩形: 圆角 9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3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市场背景分析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593507" y="2262132"/>
            <a:ext cx="6889174" cy="1080085"/>
            <a:chOff x="4271471" y="958265"/>
            <a:chExt cx="5602620" cy="878379"/>
          </a:xfrm>
        </p:grpSpPr>
        <p:sp>
          <p:nvSpPr>
            <p:cNvPr id="44" name="矩形: 圆角 43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47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客户调研及需求分析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593507" y="3725656"/>
            <a:ext cx="6889174" cy="1080085"/>
            <a:chOff x="4271471" y="958265"/>
            <a:chExt cx="5602620" cy="878379"/>
          </a:xfrm>
        </p:grpSpPr>
        <p:sp>
          <p:nvSpPr>
            <p:cNvPr id="49" name="矩形: 圆角 48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52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友商产品竞争分析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593507" y="5189179"/>
            <a:ext cx="6889174" cy="1080085"/>
            <a:chOff x="4271471" y="958265"/>
            <a:chExt cx="5602620" cy="878379"/>
          </a:xfrm>
        </p:grpSpPr>
        <p:sp>
          <p:nvSpPr>
            <p:cNvPr id="54" name="矩形: 圆角 53"/>
            <p:cNvSpPr/>
            <p:nvPr/>
          </p:nvSpPr>
          <p:spPr>
            <a:xfrm>
              <a:off x="4603593" y="1016000"/>
              <a:ext cx="5270498" cy="76290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ound Diagonal Corner Rectangle 9"/>
            <p:cNvSpPr/>
            <p:nvPr/>
          </p:nvSpPr>
          <p:spPr>
            <a:xfrm>
              <a:off x="4271471" y="958265"/>
              <a:ext cx="878379" cy="87837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203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占位符 7"/>
            <p:cNvSpPr txBox="1">
              <a:spLocks/>
            </p:cNvSpPr>
            <p:nvPr/>
          </p:nvSpPr>
          <p:spPr>
            <a:xfrm>
              <a:off x="4462305" y="1192928"/>
              <a:ext cx="496710" cy="5256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000" kern="12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57" name="文本占位符 7"/>
            <p:cNvSpPr txBox="1">
              <a:spLocks/>
            </p:cNvSpPr>
            <p:nvPr/>
          </p:nvSpPr>
          <p:spPr>
            <a:xfrm>
              <a:off x="5340684" y="1216073"/>
              <a:ext cx="4235664" cy="3904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kern="1200" smtClean="0">
                  <a:solidFill>
                    <a:schemeClr val="tx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智</a:t>
              </a:r>
              <a:r>
                <a:rPr lang="en-US" altLang="zh-CN" dirty="0">
                  <a:solidFill>
                    <a:schemeClr val="bg1"/>
                  </a:solidFill>
                </a:rPr>
                <a:t>·</a:t>
              </a:r>
              <a:r>
                <a:rPr lang="zh-CN" altLang="en-US" dirty="0">
                  <a:solidFill>
                    <a:schemeClr val="bg1"/>
                  </a:solidFill>
                </a:rPr>
                <a:t>源产品规划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CheckPoint</a:t>
            </a:r>
            <a:r>
              <a:rPr lang="en-US" altLang="zh-CN" dirty="0"/>
              <a:t> </a:t>
            </a:r>
            <a:r>
              <a:rPr lang="en-US" altLang="zh-CN" dirty="0" err="1" smtClean="0"/>
              <a:t>SmartCenter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20</a:t>
            </a:fld>
            <a:endParaRPr lang="en-US" altLang="zh-CN"/>
          </a:p>
        </p:txBody>
      </p:sp>
      <p:cxnSp>
        <p:nvCxnSpPr>
          <p:cNvPr id="575" name="直接连接符 574"/>
          <p:cNvCxnSpPr/>
          <p:nvPr/>
        </p:nvCxnSpPr>
        <p:spPr>
          <a:xfrm>
            <a:off x="6267506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76" name="内容占位符 2"/>
          <p:cNvSpPr txBox="1">
            <a:spLocks/>
          </p:cNvSpPr>
          <p:nvPr/>
        </p:nvSpPr>
        <p:spPr>
          <a:xfrm>
            <a:off x="6443301" y="1308341"/>
            <a:ext cx="5748699" cy="47339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 内网安全事件分析和配置管理；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en-US" altLang="zh-CN" sz="1400" dirty="0" err="1">
                <a:solidFill>
                  <a:prstClr val="black"/>
                </a:solidFill>
              </a:rPr>
              <a:t>CheckPoint</a:t>
            </a:r>
            <a:r>
              <a:rPr lang="zh-CN" altLang="en-US" sz="1400" dirty="0">
                <a:solidFill>
                  <a:prstClr val="black"/>
                </a:solidFill>
              </a:rPr>
              <a:t>安全设备和第三</a:t>
            </a:r>
            <a:r>
              <a:rPr lang="zh-CN" altLang="en-US" sz="1400" dirty="0" smtClean="0">
                <a:solidFill>
                  <a:prstClr val="black"/>
                </a:solidFill>
              </a:rPr>
              <a:t>方</a:t>
            </a:r>
            <a:r>
              <a:rPr lang="zh-CN" altLang="en-US" sz="1400" dirty="0">
                <a:solidFill>
                  <a:prstClr val="black"/>
                </a:solidFill>
              </a:rPr>
              <a:t>网络</a:t>
            </a:r>
            <a:r>
              <a:rPr lang="zh-CN" altLang="en-US" sz="1400" dirty="0" smtClean="0">
                <a:solidFill>
                  <a:prstClr val="black"/>
                </a:solidFill>
              </a:rPr>
              <a:t>设备</a:t>
            </a:r>
            <a:r>
              <a:rPr lang="zh-CN" altLang="en-US" sz="1400" dirty="0">
                <a:solidFill>
                  <a:prstClr val="black"/>
                </a:solidFill>
              </a:rPr>
              <a:t>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优势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软件刀片架构，模块化各</a:t>
            </a:r>
            <a:r>
              <a:rPr lang="zh-CN" altLang="en-US" sz="1400" dirty="0" smtClean="0">
                <a:solidFill>
                  <a:prstClr val="black"/>
                </a:solidFill>
              </a:rPr>
              <a:t>组件，通过</a:t>
            </a:r>
            <a:r>
              <a:rPr lang="en-US" altLang="zh-CN" sz="1400" dirty="0" smtClean="0">
                <a:solidFill>
                  <a:prstClr val="black"/>
                </a:solidFill>
              </a:rPr>
              <a:t>License</a:t>
            </a:r>
            <a:r>
              <a:rPr lang="zh-CN" altLang="en-US" sz="1400" dirty="0">
                <a:solidFill>
                  <a:prstClr val="black"/>
                </a:solidFill>
              </a:rPr>
              <a:t>授权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 smtClean="0">
                <a:solidFill>
                  <a:prstClr val="black"/>
                </a:solidFill>
              </a:rPr>
              <a:t>支持</a:t>
            </a:r>
            <a:r>
              <a:rPr lang="zh-CN" altLang="en-US" sz="1400" dirty="0">
                <a:solidFill>
                  <a:prstClr val="black"/>
                </a:solidFill>
              </a:rPr>
              <a:t>根据关键字（安全域</a:t>
            </a:r>
            <a:r>
              <a:rPr lang="en-US" altLang="zh-CN" sz="1400" dirty="0">
                <a:solidFill>
                  <a:prstClr val="black"/>
                </a:solidFill>
              </a:rPr>
              <a:t>/</a:t>
            </a:r>
            <a:r>
              <a:rPr lang="zh-CN" altLang="en-US" sz="1400" dirty="0">
                <a:solidFill>
                  <a:prstClr val="black"/>
                </a:solidFill>
              </a:rPr>
              <a:t>应用等）搜索全局</a:t>
            </a:r>
            <a:r>
              <a:rPr lang="en-US" altLang="zh-CN" sz="1400" dirty="0">
                <a:solidFill>
                  <a:prstClr val="black"/>
                </a:solidFill>
              </a:rPr>
              <a:t>/</a:t>
            </a:r>
            <a:r>
              <a:rPr lang="zh-CN" altLang="en-US" sz="1400" dirty="0">
                <a:solidFill>
                  <a:prstClr val="black"/>
                </a:solidFill>
              </a:rPr>
              <a:t>私有策略；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>
                <a:solidFill>
                  <a:prstClr val="black"/>
                </a:solidFill>
              </a:rPr>
              <a:t>支持策略变更</a:t>
            </a:r>
            <a:r>
              <a:rPr lang="zh-CN" altLang="en-US" sz="1400" dirty="0" smtClean="0">
                <a:solidFill>
                  <a:prstClr val="black"/>
                </a:solidFill>
              </a:rPr>
              <a:t>记录；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 smtClean="0">
                <a:solidFill>
                  <a:prstClr val="black"/>
                </a:solidFill>
              </a:rPr>
              <a:t>可根据</a:t>
            </a:r>
            <a:r>
              <a:rPr lang="en-US" altLang="zh-CN" sz="1400" dirty="0" smtClean="0">
                <a:solidFill>
                  <a:prstClr val="black"/>
                </a:solidFill>
              </a:rPr>
              <a:t>Log</a:t>
            </a:r>
            <a:r>
              <a:rPr lang="zh-CN" altLang="en-US" sz="1400" dirty="0" smtClean="0">
                <a:solidFill>
                  <a:prstClr val="black"/>
                </a:solidFill>
              </a:rPr>
              <a:t>找出对应的策略，反之也可以；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1400" dirty="0" smtClean="0">
                <a:solidFill>
                  <a:prstClr val="black"/>
                </a:solidFill>
              </a:rPr>
              <a:t>Event</a:t>
            </a:r>
            <a:r>
              <a:rPr lang="zh-CN" altLang="en-US" sz="1400" dirty="0" smtClean="0">
                <a:solidFill>
                  <a:prstClr val="black"/>
                </a:solidFill>
              </a:rPr>
              <a:t>不仅作为</a:t>
            </a:r>
            <a:r>
              <a:rPr lang="en-US" altLang="zh-CN" sz="1400" dirty="0" smtClean="0">
                <a:solidFill>
                  <a:prstClr val="black"/>
                </a:solidFill>
              </a:rPr>
              <a:t>Log Server</a:t>
            </a:r>
            <a:r>
              <a:rPr lang="zh-CN" altLang="en-US" sz="1400" dirty="0" smtClean="0">
                <a:solidFill>
                  <a:prstClr val="black"/>
                </a:solidFill>
              </a:rPr>
              <a:t>，还可关联</a:t>
            </a:r>
            <a:r>
              <a:rPr lang="zh-CN" altLang="en-US" sz="1400" dirty="0">
                <a:solidFill>
                  <a:prstClr val="black"/>
                </a:solidFill>
              </a:rPr>
              <a:t>海量</a:t>
            </a:r>
            <a:r>
              <a:rPr lang="zh-CN" altLang="en-US" sz="1400" dirty="0" smtClean="0">
                <a:solidFill>
                  <a:prstClr val="black"/>
                </a:solidFill>
              </a:rPr>
              <a:t>事件；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1400" dirty="0" err="1">
                <a:solidFill>
                  <a:prstClr val="black"/>
                </a:solidFill>
              </a:rPr>
              <a:t>SmartConsole</a:t>
            </a:r>
            <a:r>
              <a:rPr lang="zh-CN" altLang="en-US" sz="1400" dirty="0">
                <a:solidFill>
                  <a:prstClr val="black"/>
                </a:solidFill>
              </a:rPr>
              <a:t>可集中管理</a:t>
            </a:r>
            <a:r>
              <a:rPr lang="en-US" altLang="zh-CN" sz="1400" dirty="0">
                <a:solidFill>
                  <a:prstClr val="black"/>
                </a:solidFill>
              </a:rPr>
              <a:t>Management</a:t>
            </a:r>
            <a:r>
              <a:rPr lang="zh-CN" altLang="en-US" sz="1400" dirty="0">
                <a:solidFill>
                  <a:prstClr val="black"/>
                </a:solidFill>
              </a:rPr>
              <a:t>和</a:t>
            </a:r>
            <a:r>
              <a:rPr lang="en-US" altLang="zh-CN" sz="1400" dirty="0">
                <a:solidFill>
                  <a:prstClr val="black"/>
                </a:solidFill>
              </a:rPr>
              <a:t>Event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/>
            <a:r>
              <a:rPr lang="zh-CN" altLang="en-US" sz="14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报表支持在线预览和编辑；</a:t>
            </a:r>
            <a:endParaRPr lang="en-US" altLang="zh-CN" sz="14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>
              <a:defRPr/>
            </a:pPr>
            <a:r>
              <a:rPr lang="zh-CN" altLang="en-US" sz="1600" b="1" dirty="0" smtClean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无态势呈现和行为感知层面；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靠产品</a:t>
            </a:r>
            <a:r>
              <a:rPr lang="zh-CN" altLang="en-US" sz="1400" dirty="0" smtClean="0">
                <a:solidFill>
                  <a:prstClr val="black"/>
                </a:solidFill>
              </a:rPr>
              <a:t>盈利；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根据硬件规格定价（管理能力），</a:t>
            </a:r>
            <a:r>
              <a:rPr lang="en-US" altLang="zh-CN" sz="1400" dirty="0" smtClean="0">
                <a:solidFill>
                  <a:prstClr val="black"/>
                </a:solidFill>
              </a:rPr>
              <a:t>Management</a:t>
            </a:r>
            <a:r>
              <a:rPr lang="zh-CN" altLang="en-US" sz="1400" dirty="0">
                <a:solidFill>
                  <a:prstClr val="black"/>
                </a:solidFill>
              </a:rPr>
              <a:t>和</a:t>
            </a:r>
            <a:r>
              <a:rPr lang="en-US" altLang="zh-CN" sz="1400" dirty="0">
                <a:solidFill>
                  <a:prstClr val="black"/>
                </a:solidFill>
              </a:rPr>
              <a:t>Event</a:t>
            </a:r>
            <a:r>
              <a:rPr lang="zh-CN" altLang="en-US" sz="1400" dirty="0">
                <a:solidFill>
                  <a:prstClr val="black"/>
                </a:solidFill>
              </a:rPr>
              <a:t>有多款硬件规格</a:t>
            </a:r>
            <a:r>
              <a:rPr lang="zh-CN" altLang="en-US" sz="1400" dirty="0" smtClean="0">
                <a:solidFill>
                  <a:prstClr val="black"/>
                </a:solidFill>
              </a:rPr>
              <a:t>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面向全球各行各业客户；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74" name="TextBox 20"/>
          <p:cNvSpPr txBox="1"/>
          <p:nvPr/>
        </p:nvSpPr>
        <p:spPr>
          <a:xfrm>
            <a:off x="932546" y="4800523"/>
            <a:ext cx="5008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Security Management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Smart Event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Smart Console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3" y="2651131"/>
            <a:ext cx="5830249" cy="1935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56" y="1218888"/>
            <a:ext cx="4632319" cy="14322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70" y="1394753"/>
            <a:ext cx="4917278" cy="2764619"/>
          </a:xfrm>
          <a:prstGeom prst="rect">
            <a:avLst/>
          </a:prstGeom>
        </p:spPr>
      </p:pic>
      <p:sp>
        <p:nvSpPr>
          <p:cNvPr id="13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97470" y="1218888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DashBoard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88" y="1617037"/>
            <a:ext cx="4917278" cy="2765969"/>
          </a:xfrm>
          <a:prstGeom prst="rect">
            <a:avLst/>
          </a:prstGeom>
        </p:spPr>
      </p:pic>
      <p:sp>
        <p:nvSpPr>
          <p:cNvPr id="23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46588" y="1445400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策略配置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019" y="1847649"/>
            <a:ext cx="5135495" cy="1790217"/>
          </a:xfrm>
          <a:prstGeom prst="rect">
            <a:avLst/>
          </a:prstGeom>
        </p:spPr>
      </p:pic>
      <p:sp>
        <p:nvSpPr>
          <p:cNvPr id="25" name="圆角矩形 2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145810" y="1672625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变更记录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1285936" y="1879684"/>
            <a:ext cx="4917278" cy="19273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在线报表预览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936" y="2058753"/>
            <a:ext cx="4893495" cy="27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3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5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FireEye TAP ( Threat Analytics Platform 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21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7" y="1235322"/>
            <a:ext cx="5650922" cy="2903540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6445122" y="1389852"/>
            <a:ext cx="5218450" cy="453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产品定位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 </a:t>
            </a:r>
            <a:r>
              <a:rPr lang="en-US" altLang="zh-CN" sz="1400" dirty="0">
                <a:solidFill>
                  <a:prstClr val="black"/>
                </a:solidFill>
              </a:rPr>
              <a:t>APT</a:t>
            </a:r>
            <a:r>
              <a:rPr lang="zh-CN" altLang="en-US" sz="1400" dirty="0">
                <a:solidFill>
                  <a:prstClr val="black"/>
                </a:solidFill>
              </a:rPr>
              <a:t>、安全事件检测，偏向于</a:t>
            </a:r>
            <a:r>
              <a:rPr lang="en-US" altLang="zh-CN" sz="1400" dirty="0">
                <a:solidFill>
                  <a:prstClr val="black"/>
                </a:solidFill>
              </a:rPr>
              <a:t>SIEM</a:t>
            </a:r>
            <a:r>
              <a:rPr lang="zh-CN" altLang="en-US" sz="1400" dirty="0">
                <a:solidFill>
                  <a:prstClr val="black"/>
                </a:solidFill>
              </a:rPr>
              <a:t>；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数据来源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数据库、安全设备、网络设备、终端日志；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优势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扎实的</a:t>
            </a:r>
            <a:r>
              <a:rPr lang="en-US" altLang="zh-CN" sz="1400" dirty="0">
                <a:solidFill>
                  <a:prstClr val="black"/>
                </a:solidFill>
              </a:rPr>
              <a:t>APT</a:t>
            </a:r>
            <a:r>
              <a:rPr lang="zh-CN" altLang="en-US" sz="1400" dirty="0">
                <a:solidFill>
                  <a:prstClr val="black"/>
                </a:solidFill>
              </a:rPr>
              <a:t>攻击检测技术（</a:t>
            </a:r>
            <a:r>
              <a:rPr lang="en-US" altLang="zh-CN" sz="1400" dirty="0">
                <a:solidFill>
                  <a:prstClr val="black"/>
                </a:solidFill>
              </a:rPr>
              <a:t>MVX</a:t>
            </a:r>
            <a:r>
              <a:rPr lang="zh-CN" altLang="en-US" sz="1400" dirty="0">
                <a:solidFill>
                  <a:prstClr val="black"/>
                </a:solidFill>
              </a:rPr>
              <a:t>技术）；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全文检索（文本或者列式存储）；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信息详实，种类丰富，系统内部关联性很强；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不足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可视化呈现偏技术化；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高级功能的运用技术门槛偏高；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商业模式</a:t>
            </a:r>
            <a:endParaRPr lang="en-US" altLang="zh-CN" sz="1600" b="1" dirty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产品</a:t>
            </a:r>
            <a:r>
              <a:rPr lang="en-US" altLang="zh-CN" sz="1400" dirty="0">
                <a:solidFill>
                  <a:prstClr val="black"/>
                </a:solidFill>
              </a:rPr>
              <a:t>+</a:t>
            </a:r>
            <a:r>
              <a:rPr lang="zh-CN" altLang="en-US" sz="1400" dirty="0">
                <a:solidFill>
                  <a:prstClr val="black"/>
                </a:solidFill>
              </a:rPr>
              <a:t>服务双</a:t>
            </a:r>
            <a:r>
              <a:rPr lang="zh-CN" altLang="en-US" sz="1400" dirty="0" smtClean="0">
                <a:solidFill>
                  <a:prstClr val="black"/>
                </a:solidFill>
              </a:rPr>
              <a:t>盈利；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根据产品</a:t>
            </a:r>
            <a:r>
              <a:rPr lang="en-US" altLang="zh-CN" sz="1400" dirty="0" smtClean="0">
                <a:solidFill>
                  <a:prstClr val="black"/>
                </a:solidFill>
              </a:rPr>
              <a:t>License</a:t>
            </a:r>
            <a:r>
              <a:rPr lang="zh-CN" altLang="en-US" sz="1400" dirty="0" smtClean="0">
                <a:solidFill>
                  <a:prstClr val="black"/>
                </a:solidFill>
              </a:rPr>
              <a:t>定价；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客户来源主要为美国国内，有一定的背景支撑；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11" name="TextBox 20"/>
          <p:cNvSpPr txBox="1"/>
          <p:nvPr/>
        </p:nvSpPr>
        <p:spPr>
          <a:xfrm>
            <a:off x="1256788" y="4634561"/>
            <a:ext cx="4320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方案组件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Cloud Collector 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基于云的收集器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TAP UI Mod 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管理端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数据源设备（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syslog ODBC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）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Broker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通道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255474" y="1219200"/>
            <a:ext cx="0" cy="44257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8" y="1411072"/>
            <a:ext cx="5206484" cy="2580156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697470" y="1260098"/>
            <a:ext cx="5224052" cy="20880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威胁地图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477" y="1702493"/>
            <a:ext cx="5187957" cy="2972400"/>
          </a:xfrm>
          <a:prstGeom prst="rect">
            <a:avLst/>
          </a:prstGeom>
        </p:spPr>
      </p:pic>
      <p:sp>
        <p:nvSpPr>
          <p:cNvPr id="13" name="圆角矩形 14">
            <a:extLst>
              <a:ext uri="{FF2B5EF4-FFF2-40B4-BE49-F238E27FC236}">
                <a16:creationId xmlns="" xmlns:a16="http://schemas.microsoft.com/office/drawing/2014/main" id="{C8CDAD6C-77D2-477D-83A4-CB540B843064}"/>
              </a:ext>
            </a:extLst>
          </p:cNvPr>
          <p:cNvSpPr/>
          <p:nvPr/>
        </p:nvSpPr>
        <p:spPr>
          <a:xfrm>
            <a:off x="983382" y="1493683"/>
            <a:ext cx="5224052" cy="20880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关联规则配置</a:t>
            </a:r>
          </a:p>
        </p:txBody>
      </p:sp>
    </p:spTree>
    <p:extLst>
      <p:ext uri="{BB962C8B-B14F-4D97-AF65-F5344CB8AC3E}">
        <p14:creationId xmlns:p14="http://schemas.microsoft.com/office/powerpoint/2010/main" val="29851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友商产品对比总结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22</a:t>
            </a:fld>
            <a:endParaRPr lang="en-US" altLang="zh-C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078621"/>
              </p:ext>
            </p:extLst>
          </p:nvPr>
        </p:nvGraphicFramePr>
        <p:xfrm>
          <a:off x="216568" y="1013056"/>
          <a:ext cx="11706730" cy="5103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635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92705">
                  <a:extLst>
                    <a:ext uri="{9D8B030D-6E8A-4147-A177-3AD203B41FA5}">
                      <a16:colId xmlns="" xmlns:a16="http://schemas.microsoft.com/office/drawing/2014/main" val="1574700153"/>
                    </a:ext>
                  </a:extLst>
                </a:gridCol>
                <a:gridCol w="1672389">
                  <a:extLst>
                    <a:ext uri="{9D8B030D-6E8A-4147-A177-3AD203B41FA5}">
                      <a16:colId xmlns="" xmlns:a16="http://schemas.microsoft.com/office/drawing/2014/main" val="1533115460"/>
                    </a:ext>
                  </a:extLst>
                </a:gridCol>
                <a:gridCol w="1744579">
                  <a:extLst>
                    <a:ext uri="{9D8B030D-6E8A-4147-A177-3AD203B41FA5}">
                      <a16:colId xmlns="" xmlns:a16="http://schemas.microsoft.com/office/drawing/2014/main" val="110273418"/>
                    </a:ext>
                  </a:extLst>
                </a:gridCol>
                <a:gridCol w="1660358">
                  <a:extLst>
                    <a:ext uri="{9D8B030D-6E8A-4147-A177-3AD203B41FA5}">
                      <a16:colId xmlns="" xmlns:a16="http://schemas.microsoft.com/office/drawing/2014/main" val="379868797"/>
                    </a:ext>
                  </a:extLst>
                </a:gridCol>
                <a:gridCol w="1756614">
                  <a:extLst>
                    <a:ext uri="{9D8B030D-6E8A-4147-A177-3AD203B41FA5}">
                      <a16:colId xmlns="" xmlns:a16="http://schemas.microsoft.com/office/drawing/2014/main" val="3051417443"/>
                    </a:ext>
                  </a:extLst>
                </a:gridCol>
              </a:tblGrid>
              <a:tr h="331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深信服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H3C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安恒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CheckPoint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FireEye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2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产品定位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行为感知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+SIEM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行为感知</a:t>
                      </a:r>
                    </a:p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+SIEM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态势呈现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行为感知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事件关联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SIEM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3319170975"/>
                  </a:ext>
                </a:extLst>
              </a:tr>
              <a:tr h="5394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数据源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深信服安全产品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三方网络及安全产品数据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4255491860"/>
                  </a:ext>
                </a:extLst>
              </a:tr>
              <a:tr h="5667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方案组件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安全设备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分析引擎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日志探针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日志探针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流量探针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安全设备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安全设备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日志探针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3110186179"/>
                  </a:ext>
                </a:extLst>
              </a:tr>
              <a:tr h="5395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差异化亮点功能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资产管理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业务互访透视镜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全局搜索及风险关系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自定义绘制网络拓扑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风险处理工单流程跟踪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日志关联分析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NTA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异常流量监测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用户行为画像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Web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网站监测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重要行业参考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移动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APP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实时监测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漏洞检测系统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VPN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策略变更对比分析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日志关联分析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支持三方产品数量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646411626"/>
                  </a:ext>
                </a:extLst>
              </a:tr>
              <a:tr h="60927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可视化呈现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分支机构视角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核心资产视角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外部攻击视角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资产风险视角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网络安全设备视角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互联网威胁视角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安全态势视角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流量监控视角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运维监控视角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威胁事件视角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资产风险视角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威胁处置视角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无大屏展示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安全管理视角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3626547007"/>
                  </a:ext>
                </a:extLst>
              </a:tr>
              <a:tr h="5504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知识库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外部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BBS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知识库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威胁情报库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145350599"/>
                  </a:ext>
                </a:extLst>
              </a:tr>
              <a:tr h="568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日志审计能力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具有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1953490703"/>
                  </a:ext>
                </a:extLst>
              </a:tr>
              <a:tr h="568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配置管理能力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需部署单品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需部署单品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平台内置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不具备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具备</a:t>
                      </a:r>
                    </a:p>
                  </a:txBody>
                  <a:tcPr marL="67417" marR="67417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不具备</a:t>
                      </a:r>
                    </a:p>
                  </a:txBody>
                  <a:tcPr marL="67417" marR="67417" marT="34290" marB="34290" anchor="ctr"/>
                </a:tc>
                <a:extLst>
                  <a:ext uri="{0D108BD9-81ED-4DB2-BD59-A6C34878D82A}">
                    <a16:rowId xmlns="" xmlns:a16="http://schemas.microsoft.com/office/drawing/2014/main" val="558506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</a:t>
            </a:r>
            <a:r>
              <a:rPr lang="en-US" altLang="zh-CN" dirty="0"/>
              <a:t>&amp;</a:t>
            </a:r>
            <a:r>
              <a:rPr lang="zh-CN" altLang="en-US" dirty="0"/>
              <a:t>借鉴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23</a:t>
            </a:fld>
            <a:endParaRPr lang="en-US" altLang="zh-CN"/>
          </a:p>
        </p:txBody>
      </p:sp>
      <p:graphicFrame>
        <p:nvGraphicFramePr>
          <p:cNvPr id="4" name="图示 3">
            <a:extLst>
              <a:ext uri="{FF2B5EF4-FFF2-40B4-BE49-F238E27FC236}">
                <a16:creationId xmlns="" xmlns:a16="http://schemas.microsoft.com/office/drawing/2014/main" id="{9FC9929C-94C6-4C29-B0D3-7357415DE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272475"/>
              </p:ext>
            </p:extLst>
          </p:nvPr>
        </p:nvGraphicFramePr>
        <p:xfrm>
          <a:off x="697470" y="1177636"/>
          <a:ext cx="10587057" cy="466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31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源产品规划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5477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808A6A6-019C-49B8-9FB3-543BEE0C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</a:t>
            </a:r>
            <a:r>
              <a:rPr lang="en-US" altLang="zh-CN" dirty="0"/>
              <a:t>—</a:t>
            </a:r>
            <a:r>
              <a:rPr lang="zh-CN" altLang="en-US" dirty="0"/>
              <a:t>大数据分析平台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93183B54-BE7B-409A-BBE8-EE072C6A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25</a:t>
            </a:fld>
            <a:endParaRPr lang="en-US" altLang="zh-CN"/>
          </a:p>
        </p:txBody>
      </p:sp>
      <p:sp>
        <p:nvSpPr>
          <p:cNvPr id="299" name="文本框 298">
            <a:extLst>
              <a:ext uri="{FF2B5EF4-FFF2-40B4-BE49-F238E27FC236}">
                <a16:creationId xmlns="" xmlns:a16="http://schemas.microsoft.com/office/drawing/2014/main" id="{3C66C6ED-61F5-4AF1-B933-ED5D23D13A13}"/>
              </a:ext>
            </a:extLst>
          </p:cNvPr>
          <p:cNvSpPr txBox="1"/>
          <p:nvPr/>
        </p:nvSpPr>
        <p:spPr>
          <a:xfrm>
            <a:off x="596546" y="1336964"/>
            <a:ext cx="4557015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大数据分析平台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以成为山石全系安全产品的主控中心为发展目标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构建山石网科的全局安全态势感知平台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1" name="图片 300">
            <a:extLst>
              <a:ext uri="{FF2B5EF4-FFF2-40B4-BE49-F238E27FC236}">
                <a16:creationId xmlns="" xmlns:a16="http://schemas.microsoft.com/office/drawing/2014/main" id="{9636A634-0E89-4A30-A04B-9753A08D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46" y="3119364"/>
            <a:ext cx="4500645" cy="2401672"/>
          </a:xfrm>
          <a:prstGeom prst="rect">
            <a:avLst/>
          </a:prstGeom>
        </p:spPr>
      </p:pic>
      <p:grpSp>
        <p:nvGrpSpPr>
          <p:cNvPr id="303" name="组合 302">
            <a:extLst>
              <a:ext uri="{FF2B5EF4-FFF2-40B4-BE49-F238E27FC236}">
                <a16:creationId xmlns="" xmlns:a16="http://schemas.microsoft.com/office/drawing/2014/main" id="{EE3B4E92-90D6-4A8A-9B84-87BBD7CA4052}"/>
              </a:ext>
            </a:extLst>
          </p:cNvPr>
          <p:cNvGrpSpPr/>
          <p:nvPr/>
        </p:nvGrpSpPr>
        <p:grpSpPr>
          <a:xfrm>
            <a:off x="5700344" y="1209003"/>
            <a:ext cx="6054437" cy="4412284"/>
            <a:chOff x="5700344" y="1209003"/>
            <a:chExt cx="6054437" cy="4412284"/>
          </a:xfrm>
        </p:grpSpPr>
        <p:graphicFrame>
          <p:nvGraphicFramePr>
            <p:cNvPr id="297" name="图示 296">
              <a:extLst>
                <a:ext uri="{FF2B5EF4-FFF2-40B4-BE49-F238E27FC236}">
                  <a16:creationId xmlns="" xmlns:a16="http://schemas.microsoft.com/office/drawing/2014/main" id="{4DFC1EAD-4A0B-48C4-8806-6D128BA96E4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2895609"/>
                </p:ext>
              </p:extLst>
            </p:nvPr>
          </p:nvGraphicFramePr>
          <p:xfrm>
            <a:off x="5700344" y="1209003"/>
            <a:ext cx="6054437" cy="441228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02" name="文本框 301">
              <a:extLst>
                <a:ext uri="{FF2B5EF4-FFF2-40B4-BE49-F238E27FC236}">
                  <a16:creationId xmlns="" xmlns:a16="http://schemas.microsoft.com/office/drawing/2014/main" id="{131A7242-CF35-4060-80A6-78BE2440E849}"/>
                </a:ext>
              </a:extLst>
            </p:cNvPr>
            <p:cNvSpPr txBox="1"/>
            <p:nvPr/>
          </p:nvSpPr>
          <p:spPr>
            <a:xfrm>
              <a:off x="6096000" y="1336964"/>
              <a:ext cx="1779509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源核心功能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66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直接连接符 288">
            <a:extLst>
              <a:ext uri="{FF2B5EF4-FFF2-40B4-BE49-F238E27FC236}">
                <a16:creationId xmlns="" xmlns:a16="http://schemas.microsoft.com/office/drawing/2014/main" id="{33519892-8CE2-47C0-BCF5-30974F4624DC}"/>
              </a:ext>
            </a:extLst>
          </p:cNvPr>
          <p:cNvCxnSpPr>
            <a:cxnSpLocks/>
          </p:cNvCxnSpPr>
          <p:nvPr/>
        </p:nvCxnSpPr>
        <p:spPr>
          <a:xfrm flipH="1">
            <a:off x="9904515" y="3792371"/>
            <a:ext cx="1" cy="31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="" xmlns:a16="http://schemas.microsoft.com/office/drawing/2014/main" id="{03023658-D1F9-40D3-B2D2-26DC1A8F6726}"/>
              </a:ext>
            </a:extLst>
          </p:cNvPr>
          <p:cNvCxnSpPr>
            <a:cxnSpLocks/>
          </p:cNvCxnSpPr>
          <p:nvPr/>
        </p:nvCxnSpPr>
        <p:spPr>
          <a:xfrm flipV="1">
            <a:off x="9462063" y="4182235"/>
            <a:ext cx="8418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808A6A6-019C-49B8-9FB3-543BEE0C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源部署场景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93183B54-BE7B-409A-BBE8-EE072C6A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26</a:t>
            </a:fld>
            <a:endParaRPr lang="en-US" altLang="zh-CN"/>
          </a:p>
        </p:txBody>
      </p:sp>
      <p:pic>
        <p:nvPicPr>
          <p:cNvPr id="52" name="图片 76">
            <a:extLst>
              <a:ext uri="{FF2B5EF4-FFF2-40B4-BE49-F238E27FC236}">
                <a16:creationId xmlns="" xmlns:a16="http://schemas.microsoft.com/office/drawing/2014/main" id="{6A34A6B2-40F2-4543-BC1D-60CACB31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66" y="3128771"/>
            <a:ext cx="820984" cy="36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F301317B-7C34-449F-B7BB-E84772332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632" y="3866449"/>
            <a:ext cx="363915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直接连接符 57">
            <a:extLst>
              <a:ext uri="{FF2B5EF4-FFF2-40B4-BE49-F238E27FC236}">
                <a16:creationId xmlns="" xmlns:a16="http://schemas.microsoft.com/office/drawing/2014/main" id="{DB4DF237-7499-45D8-85BD-20EF742F1734}"/>
              </a:ext>
            </a:extLst>
          </p:cNvPr>
          <p:cNvCxnSpPr>
            <a:cxnSpLocks/>
          </p:cNvCxnSpPr>
          <p:nvPr/>
        </p:nvCxnSpPr>
        <p:spPr>
          <a:xfrm flipH="1">
            <a:off x="2046589" y="4856354"/>
            <a:ext cx="1" cy="40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="" xmlns:a16="http://schemas.microsoft.com/office/drawing/2014/main" id="{FB8A2958-E9FD-40AC-99B3-BF53D7C7C715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2046558" y="3494727"/>
            <a:ext cx="32" cy="37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FD31403C-4BBE-4E0D-AA2A-260094DD4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631" y="4522402"/>
            <a:ext cx="363916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直接连接符 63">
            <a:extLst>
              <a:ext uri="{FF2B5EF4-FFF2-40B4-BE49-F238E27FC236}">
                <a16:creationId xmlns="" xmlns:a16="http://schemas.microsoft.com/office/drawing/2014/main" id="{76737DA9-47E3-4BFB-B8F6-97E12FD77D37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2784783" y="4692401"/>
            <a:ext cx="320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内容占位符 4">
            <a:extLst>
              <a:ext uri="{FF2B5EF4-FFF2-40B4-BE49-F238E27FC236}">
                <a16:creationId xmlns="" xmlns:a16="http://schemas.microsoft.com/office/drawing/2014/main" id="{C0320D74-9DF7-43C8-9BE5-709BB82E88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966" y="4187644"/>
            <a:ext cx="762609" cy="21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" name="直接连接符 65">
            <a:extLst>
              <a:ext uri="{FF2B5EF4-FFF2-40B4-BE49-F238E27FC236}">
                <a16:creationId xmlns="" xmlns:a16="http://schemas.microsoft.com/office/drawing/2014/main" id="{B2CC5746-E312-45A0-B6AA-E4D92BAF42C3}"/>
              </a:ext>
            </a:extLst>
          </p:cNvPr>
          <p:cNvCxnSpPr>
            <a:cxnSpLocks/>
            <a:stCxn id="63" idx="3"/>
            <a:endCxn id="118" idx="1"/>
          </p:cNvCxnSpPr>
          <p:nvPr/>
        </p:nvCxnSpPr>
        <p:spPr>
          <a:xfrm>
            <a:off x="2228547" y="4691746"/>
            <a:ext cx="177667" cy="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="" xmlns:a16="http://schemas.microsoft.com/office/drawing/2014/main" id="{1AB71D20-B0F5-495A-B0C5-BB2D9481657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574800" y="4035793"/>
            <a:ext cx="289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>
            <a:extLst>
              <a:ext uri="{FF2B5EF4-FFF2-40B4-BE49-F238E27FC236}">
                <a16:creationId xmlns="" xmlns:a16="http://schemas.microsoft.com/office/drawing/2014/main" id="{BFF9D1AA-7A2E-4FE4-B416-803347BECE57}"/>
              </a:ext>
            </a:extLst>
          </p:cNvPr>
          <p:cNvGrpSpPr/>
          <p:nvPr/>
        </p:nvGrpSpPr>
        <p:grpSpPr>
          <a:xfrm>
            <a:off x="3309407" y="1450727"/>
            <a:ext cx="1384867" cy="393223"/>
            <a:chOff x="2381808" y="1852902"/>
            <a:chExt cx="1770062" cy="434975"/>
          </a:xfrm>
        </p:grpSpPr>
        <p:sp>
          <p:nvSpPr>
            <p:cNvPr id="4" name="云形 3">
              <a:extLst>
                <a:ext uri="{FF2B5EF4-FFF2-40B4-BE49-F238E27FC236}">
                  <a16:creationId xmlns="" xmlns:a16="http://schemas.microsoft.com/office/drawing/2014/main" id="{672B1705-8AB9-4A8D-A7B4-9A38AEE34D32}"/>
                </a:ext>
              </a:extLst>
            </p:cNvPr>
            <p:cNvSpPr/>
            <p:nvPr/>
          </p:nvSpPr>
          <p:spPr>
            <a:xfrm>
              <a:off x="2381808" y="1852902"/>
              <a:ext cx="1770062" cy="434975"/>
            </a:xfrm>
            <a:prstGeom prst="cloud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Box 92">
              <a:extLst>
                <a:ext uri="{FF2B5EF4-FFF2-40B4-BE49-F238E27FC236}">
                  <a16:creationId xmlns="" xmlns:a16="http://schemas.microsoft.com/office/drawing/2014/main" id="{3C49B4AC-D9E1-458D-9F83-DD58829E1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8520" y="1925928"/>
              <a:ext cx="1309538" cy="306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INTERNET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="" xmlns:a16="http://schemas.microsoft.com/office/drawing/2014/main" id="{AE72FF2A-8D6B-4899-89FC-44137F6F5D19}"/>
              </a:ext>
            </a:extLst>
          </p:cNvPr>
          <p:cNvGrpSpPr/>
          <p:nvPr/>
        </p:nvGrpSpPr>
        <p:grpSpPr>
          <a:xfrm>
            <a:off x="572258" y="5262610"/>
            <a:ext cx="2389956" cy="625813"/>
            <a:chOff x="572258" y="5262610"/>
            <a:chExt cx="2389956" cy="625813"/>
          </a:xfrm>
        </p:grpSpPr>
        <p:grpSp>
          <p:nvGrpSpPr>
            <p:cNvPr id="13" name="组合 37">
              <a:extLst>
                <a:ext uri="{FF2B5EF4-FFF2-40B4-BE49-F238E27FC236}">
                  <a16:creationId xmlns="" xmlns:a16="http://schemas.microsoft.com/office/drawing/2014/main" id="{B3B3DACF-EA93-4E01-849B-A6F6B76F6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258" y="5262610"/>
              <a:ext cx="2389956" cy="612220"/>
              <a:chOff x="4467158" y="3942415"/>
              <a:chExt cx="4896113" cy="1243220"/>
            </a:xfrm>
          </p:grpSpPr>
          <p:sp>
            <p:nvSpPr>
              <p:cNvPr id="14" name="圆角矩形 38">
                <a:extLst>
                  <a:ext uri="{FF2B5EF4-FFF2-40B4-BE49-F238E27FC236}">
                    <a16:creationId xmlns="" xmlns:a16="http://schemas.microsoft.com/office/drawing/2014/main" id="{D043CB2A-0FF4-4FF7-87E6-60E295E70ED4}"/>
                  </a:ext>
                </a:extLst>
              </p:cNvPr>
              <p:cNvSpPr/>
              <p:nvPr/>
            </p:nvSpPr>
            <p:spPr>
              <a:xfrm>
                <a:off x="4467158" y="3942415"/>
                <a:ext cx="4896113" cy="1243220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" name="组合 39">
                <a:extLst>
                  <a:ext uri="{FF2B5EF4-FFF2-40B4-BE49-F238E27FC236}">
                    <a16:creationId xmlns="" xmlns:a16="http://schemas.microsoft.com/office/drawing/2014/main" id="{0A1E5AA8-CEF4-4D8D-A0DE-1482F6CDE9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37522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30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35311FB7-D882-4877-8461-DB284FA37C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4BA5E7D5-A400-4682-A3A9-1CFF34FDAB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6" name="组合 40">
                <a:extLst>
                  <a:ext uri="{FF2B5EF4-FFF2-40B4-BE49-F238E27FC236}">
                    <a16:creationId xmlns="" xmlns:a16="http://schemas.microsoft.com/office/drawing/2014/main" id="{B68D4B70-56F8-4DC8-94F7-4E877725CA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9361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8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29E03A78-21CC-4946-90A2-89FAF7914C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0DBFAAAE-6840-416E-9EB5-34F349ACA2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7" name="TextBox 41">
                <a:extLst>
                  <a:ext uri="{FF2B5EF4-FFF2-40B4-BE49-F238E27FC236}">
                    <a16:creationId xmlns="" xmlns:a16="http://schemas.microsoft.com/office/drawing/2014/main" id="{2F997187-5831-4891-BBD7-9A06E3EB7C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64559" y="4174632"/>
                <a:ext cx="966338" cy="482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8" name="组合 42">
                <a:extLst>
                  <a:ext uri="{FF2B5EF4-FFF2-40B4-BE49-F238E27FC236}">
                    <a16:creationId xmlns="" xmlns:a16="http://schemas.microsoft.com/office/drawing/2014/main" id="{AD3FED80-EF13-479D-804F-AADF2BBCC6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9260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6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870BD16B-13DA-4447-AFED-D0F574AE0B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65BDC511-0D22-475C-A422-83844AB54C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9" name="组合 43">
                <a:extLst>
                  <a:ext uri="{FF2B5EF4-FFF2-40B4-BE49-F238E27FC236}">
                    <a16:creationId xmlns="" xmlns:a16="http://schemas.microsoft.com/office/drawing/2014/main" id="{4B282297-A8E2-4527-82AB-A83CF49FF7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999" y="4169668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9299FD5A-023E-4B9C-87C3-9D6A2A218A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3736B335-75DE-4125-BA84-E3CCFFFA3C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4" name="TextBox 98">
              <a:extLst>
                <a:ext uri="{FF2B5EF4-FFF2-40B4-BE49-F238E27FC236}">
                  <a16:creationId xmlns="" xmlns:a16="http://schemas.microsoft.com/office/drawing/2014/main" id="{5A8E3BD1-C254-4E6D-B735-F1F24A548E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0661" y="5611424"/>
              <a:ext cx="8922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终端主机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0957FEA-A31A-47F5-8A8D-ABA9A5C3333F}"/>
              </a:ext>
            </a:extLst>
          </p:cNvPr>
          <p:cNvGrpSpPr/>
          <p:nvPr/>
        </p:nvGrpSpPr>
        <p:grpSpPr>
          <a:xfrm>
            <a:off x="3104889" y="4580142"/>
            <a:ext cx="1357486" cy="1324228"/>
            <a:chOff x="3602928" y="2522440"/>
            <a:chExt cx="1601245" cy="1722595"/>
          </a:xfrm>
        </p:grpSpPr>
        <p:grpSp>
          <p:nvGrpSpPr>
            <p:cNvPr id="6" name="组合 30">
              <a:extLst>
                <a:ext uri="{FF2B5EF4-FFF2-40B4-BE49-F238E27FC236}">
                  <a16:creationId xmlns="" xmlns:a16="http://schemas.microsoft.com/office/drawing/2014/main" id="{67C4CF44-E02F-40E6-97C6-2C57B5A02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2522440"/>
              <a:ext cx="1512797" cy="1684831"/>
              <a:chOff x="8582516" y="1271399"/>
              <a:chExt cx="2404800" cy="2183001"/>
            </a:xfrm>
          </p:grpSpPr>
          <p:pic>
            <p:nvPicPr>
              <p:cNvPr id="7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7306240B-0123-44E2-B7A0-9EF3DA9B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5319" y="1425677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6D1B9D63-E8FA-4A50-A221-1EFD31922C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1232" y="1786944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918AABA1-2C38-4A2F-AEC6-75B75FF43E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7379" y="2441105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9B30F490-4C4D-4BBF-8435-0344B05333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2485853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244A5656-14A5-4741-9949-8901E2130B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1371209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圆角矩形 36">
                <a:extLst>
                  <a:ext uri="{FF2B5EF4-FFF2-40B4-BE49-F238E27FC236}">
                    <a16:creationId xmlns="" xmlns:a16="http://schemas.microsoft.com/office/drawing/2014/main" id="{784D6892-C0BC-463C-AFD5-A0997F6E3A7D}"/>
                  </a:ext>
                </a:extLst>
              </p:cNvPr>
              <p:cNvSpPr/>
              <p:nvPr/>
            </p:nvSpPr>
            <p:spPr>
              <a:xfrm>
                <a:off x="8582516" y="1271399"/>
                <a:ext cx="2404800" cy="2183001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TextBox 99">
              <a:extLst>
                <a:ext uri="{FF2B5EF4-FFF2-40B4-BE49-F238E27FC236}">
                  <a16:creationId xmlns="" xmlns:a16="http://schemas.microsoft.com/office/drawing/2014/main" id="{1577550F-DB51-427A-9951-A333B275C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4332" y="3884707"/>
              <a:ext cx="1599841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核心资产服务器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="" xmlns:a16="http://schemas.microsoft.com/office/drawing/2014/main" id="{829A535E-D4B8-4ACA-946C-5BC778D04624}"/>
              </a:ext>
            </a:extLst>
          </p:cNvPr>
          <p:cNvGrpSpPr/>
          <p:nvPr/>
        </p:nvGrpSpPr>
        <p:grpSpPr>
          <a:xfrm>
            <a:off x="677877" y="3659838"/>
            <a:ext cx="894264" cy="762890"/>
            <a:chOff x="399085" y="2990875"/>
            <a:chExt cx="894264" cy="762890"/>
          </a:xfrm>
        </p:grpSpPr>
        <p:grpSp>
          <p:nvGrpSpPr>
            <p:cNvPr id="49" name="组合 73">
              <a:extLst>
                <a:ext uri="{FF2B5EF4-FFF2-40B4-BE49-F238E27FC236}">
                  <a16:creationId xmlns="" xmlns:a16="http://schemas.microsoft.com/office/drawing/2014/main" id="{69485846-5F09-4DB4-B29F-02AE0E5A4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085" y="2990875"/>
              <a:ext cx="894264" cy="727605"/>
              <a:chOff x="1480457" y="2392997"/>
              <a:chExt cx="1422400" cy="1036458"/>
            </a:xfrm>
          </p:grpSpPr>
          <p:pic>
            <p:nvPicPr>
              <p:cNvPr id="50" name="Picture 9" descr="F:\山石网科\内部文件\icon\新建文件夹\Infranet Icons-0507-31.png">
                <a:extLst>
                  <a:ext uri="{FF2B5EF4-FFF2-40B4-BE49-F238E27FC236}">
                    <a16:creationId xmlns="" xmlns:a16="http://schemas.microsoft.com/office/drawing/2014/main" id="{A2DD4BB2-B293-41D7-8B9B-5A925648F7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015" y="2568750"/>
                <a:ext cx="353732" cy="517961"/>
              </a:xfrm>
              <a:prstGeom prst="rect">
                <a:avLst/>
              </a:prstGeom>
              <a:ln w="9525">
                <a:solidFill>
                  <a:srgbClr val="C00000"/>
                </a:solidFill>
                <a:miter lim="800000"/>
                <a:headEnd/>
                <a:tailEnd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圆角矩形 75">
                <a:extLst>
                  <a:ext uri="{FF2B5EF4-FFF2-40B4-BE49-F238E27FC236}">
                    <a16:creationId xmlns="" xmlns:a16="http://schemas.microsoft.com/office/drawing/2014/main" id="{A94A03D2-E303-4BD9-8314-139E341E7741}"/>
                  </a:ext>
                </a:extLst>
              </p:cNvPr>
              <p:cNvSpPr/>
              <p:nvPr/>
            </p:nvSpPr>
            <p:spPr>
              <a:xfrm>
                <a:off x="1480457" y="2392997"/>
                <a:ext cx="1422400" cy="1036458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" name="TextBox 101">
              <a:extLst>
                <a:ext uri="{FF2B5EF4-FFF2-40B4-BE49-F238E27FC236}">
                  <a16:creationId xmlns="" xmlns:a16="http://schemas.microsoft.com/office/drawing/2014/main" id="{3A258D41-07FD-4610-8376-4FE015373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04" y="3476766"/>
              <a:ext cx="8274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分析平台</a:t>
              </a:r>
            </a:p>
          </p:txBody>
        </p:sp>
      </p:grpSp>
      <p:cxnSp>
        <p:nvCxnSpPr>
          <p:cNvPr id="97" name="直接连接符 96">
            <a:extLst>
              <a:ext uri="{FF2B5EF4-FFF2-40B4-BE49-F238E27FC236}">
                <a16:creationId xmlns="" xmlns:a16="http://schemas.microsoft.com/office/drawing/2014/main" id="{C2114EEF-B485-4B90-865E-B9C73B84DEE6}"/>
              </a:ext>
            </a:extLst>
          </p:cNvPr>
          <p:cNvCxnSpPr>
            <a:stCxn id="4" idx="1"/>
            <a:endCxn id="52" idx="0"/>
          </p:cNvCxnSpPr>
          <p:nvPr/>
        </p:nvCxnSpPr>
        <p:spPr>
          <a:xfrm flipH="1">
            <a:off x="2046558" y="1843531"/>
            <a:ext cx="1955283" cy="128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76">
            <a:extLst>
              <a:ext uri="{FF2B5EF4-FFF2-40B4-BE49-F238E27FC236}">
                <a16:creationId xmlns="" xmlns:a16="http://schemas.microsoft.com/office/drawing/2014/main" id="{6D5C092B-A05E-49D4-8D30-16CE5617F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27" y="3882197"/>
            <a:ext cx="820984" cy="36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2" name="直接连接符 101">
            <a:extLst>
              <a:ext uri="{FF2B5EF4-FFF2-40B4-BE49-F238E27FC236}">
                <a16:creationId xmlns="" xmlns:a16="http://schemas.microsoft.com/office/drawing/2014/main" id="{22E8F509-B16A-41EB-99EF-34CCDBAFEE06}"/>
              </a:ext>
            </a:extLst>
          </p:cNvPr>
          <p:cNvCxnSpPr>
            <a:stCxn id="4" idx="1"/>
            <a:endCxn id="100" idx="0"/>
          </p:cNvCxnSpPr>
          <p:nvPr/>
        </p:nvCxnSpPr>
        <p:spPr>
          <a:xfrm>
            <a:off x="4001841" y="1843531"/>
            <a:ext cx="1240278" cy="203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="" xmlns:a16="http://schemas.microsoft.com/office/drawing/2014/main" id="{D256E5F8-3D5D-4D48-88B8-F25CB341B57B}"/>
              </a:ext>
            </a:extLst>
          </p:cNvPr>
          <p:cNvCxnSpPr>
            <a:cxnSpLocks/>
            <a:stCxn id="100" idx="3"/>
            <a:endCxn id="190" idx="1"/>
          </p:cNvCxnSpPr>
          <p:nvPr/>
        </p:nvCxnSpPr>
        <p:spPr>
          <a:xfrm>
            <a:off x="5652611" y="4065175"/>
            <a:ext cx="212288" cy="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9630B827-265B-424E-A30A-1D3ACFC72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61" y="4531668"/>
            <a:ext cx="363916" cy="31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直接连接符 145">
            <a:extLst>
              <a:ext uri="{FF2B5EF4-FFF2-40B4-BE49-F238E27FC236}">
                <a16:creationId xmlns="" xmlns:a16="http://schemas.microsoft.com/office/drawing/2014/main" id="{0AD8ACE3-DCBE-41AD-8477-5F5E36CEF7B3}"/>
              </a:ext>
            </a:extLst>
          </p:cNvPr>
          <p:cNvCxnSpPr>
            <a:cxnSpLocks/>
            <a:stCxn id="144" idx="0"/>
            <a:endCxn id="100" idx="2"/>
          </p:cNvCxnSpPr>
          <p:nvPr/>
        </p:nvCxnSpPr>
        <p:spPr>
          <a:xfrm flipV="1">
            <a:off x="5242119" y="4248153"/>
            <a:ext cx="0" cy="283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: 圆角 147">
            <a:extLst>
              <a:ext uri="{FF2B5EF4-FFF2-40B4-BE49-F238E27FC236}">
                <a16:creationId xmlns="" xmlns:a16="http://schemas.microsoft.com/office/drawing/2014/main" id="{675E568F-7C56-4C03-A2B6-CB797EF175ED}"/>
              </a:ext>
            </a:extLst>
          </p:cNvPr>
          <p:cNvSpPr/>
          <p:nvPr/>
        </p:nvSpPr>
        <p:spPr>
          <a:xfrm>
            <a:off x="260349" y="3034113"/>
            <a:ext cx="4245391" cy="2956383"/>
          </a:xfrm>
          <a:prstGeom prst="roundRect">
            <a:avLst>
              <a:gd name="adj" fmla="val 9994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: 圆角 148">
            <a:extLst>
              <a:ext uri="{FF2B5EF4-FFF2-40B4-BE49-F238E27FC236}">
                <a16:creationId xmlns="" xmlns:a16="http://schemas.microsoft.com/office/drawing/2014/main" id="{3F61ACB1-11A5-48D4-8B64-B4078371345F}"/>
              </a:ext>
            </a:extLst>
          </p:cNvPr>
          <p:cNvSpPr/>
          <p:nvPr/>
        </p:nvSpPr>
        <p:spPr>
          <a:xfrm>
            <a:off x="4619339" y="3030503"/>
            <a:ext cx="2730941" cy="2956383"/>
          </a:xfrm>
          <a:prstGeom prst="roundRect">
            <a:avLst>
              <a:gd name="adj" fmla="val 9994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TextBox 101">
            <a:extLst>
              <a:ext uri="{FF2B5EF4-FFF2-40B4-BE49-F238E27FC236}">
                <a16:creationId xmlns="" xmlns:a16="http://schemas.microsoft.com/office/drawing/2014/main" id="{1E261B19-C246-4CE0-9096-BB843519A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754" y="4180517"/>
            <a:ext cx="8691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BDS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155" name="TextBox 101">
            <a:extLst>
              <a:ext uri="{FF2B5EF4-FFF2-40B4-BE49-F238E27FC236}">
                <a16:creationId xmlns="" xmlns:a16="http://schemas.microsoft.com/office/drawing/2014/main" id="{2A85B786-786E-4A71-899C-D3A38DBF2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5498" y="3173116"/>
            <a:ext cx="1005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iNGFW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156" name="TextBox 101">
            <a:extLst>
              <a:ext uri="{FF2B5EF4-FFF2-40B4-BE49-F238E27FC236}">
                <a16:creationId xmlns="" xmlns:a16="http://schemas.microsoft.com/office/drawing/2014/main" id="{82410E59-4286-4195-AB46-0B8097843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474" y="3613622"/>
            <a:ext cx="11175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iNGFW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157" name="矩形: 圆角 156">
            <a:extLst>
              <a:ext uri="{FF2B5EF4-FFF2-40B4-BE49-F238E27FC236}">
                <a16:creationId xmlns="" xmlns:a16="http://schemas.microsoft.com/office/drawing/2014/main" id="{92FAF1E7-AD73-4889-B7CE-0FD9DC32CA31}"/>
              </a:ext>
            </a:extLst>
          </p:cNvPr>
          <p:cNvSpPr/>
          <p:nvPr/>
        </p:nvSpPr>
        <p:spPr>
          <a:xfrm>
            <a:off x="470710" y="3142881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总部</a:t>
            </a:r>
          </a:p>
        </p:txBody>
      </p:sp>
      <p:sp>
        <p:nvSpPr>
          <p:cNvPr id="158" name="矩形: 圆角 157">
            <a:extLst>
              <a:ext uri="{FF2B5EF4-FFF2-40B4-BE49-F238E27FC236}">
                <a16:creationId xmlns="" xmlns:a16="http://schemas.microsoft.com/office/drawing/2014/main" id="{9E63A78C-4BD6-48D4-972A-5D6F96DD67FE}"/>
              </a:ext>
            </a:extLst>
          </p:cNvPr>
          <p:cNvSpPr/>
          <p:nvPr/>
        </p:nvSpPr>
        <p:spPr>
          <a:xfrm>
            <a:off x="6142627" y="3277162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区域分支</a:t>
            </a:r>
          </a:p>
        </p:txBody>
      </p:sp>
      <p:pic>
        <p:nvPicPr>
          <p:cNvPr id="118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FA9D03F1-DE46-4A68-A9E2-252E9484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14" y="4523057"/>
            <a:ext cx="378569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直接连接符 144">
            <a:extLst>
              <a:ext uri="{FF2B5EF4-FFF2-40B4-BE49-F238E27FC236}">
                <a16:creationId xmlns="" xmlns:a16="http://schemas.microsoft.com/office/drawing/2014/main" id="{EC5EEDE0-33C7-43A8-9038-5B1F2BDE4BF5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 flipH="1">
            <a:off x="2046589" y="4205137"/>
            <a:ext cx="1" cy="31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="" xmlns:a16="http://schemas.microsoft.com/office/drawing/2014/main" id="{EF9CBE41-4207-4D75-BF1E-6A5322259C11}"/>
              </a:ext>
            </a:extLst>
          </p:cNvPr>
          <p:cNvCxnSpPr>
            <a:cxnSpLocks/>
            <a:stCxn id="65" idx="2"/>
            <a:endCxn id="118" idx="0"/>
          </p:cNvCxnSpPr>
          <p:nvPr/>
        </p:nvCxnSpPr>
        <p:spPr>
          <a:xfrm>
            <a:off x="2595271" y="4400042"/>
            <a:ext cx="228" cy="12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图片 4" descr="HSM-01.emf">
            <a:extLst>
              <a:ext uri="{FF2B5EF4-FFF2-40B4-BE49-F238E27FC236}">
                <a16:creationId xmlns="" xmlns:a16="http://schemas.microsoft.com/office/drawing/2014/main" id="{2EA32946-1DFB-4C70-989F-DEA8D1CA4E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4" y="4546205"/>
            <a:ext cx="944124" cy="29293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2" name="直接连接符 161">
            <a:extLst>
              <a:ext uri="{FF2B5EF4-FFF2-40B4-BE49-F238E27FC236}">
                <a16:creationId xmlns="" xmlns:a16="http://schemas.microsoft.com/office/drawing/2014/main" id="{5D6E7820-EBA6-4BA3-ABCE-E189AE03845C}"/>
              </a:ext>
            </a:extLst>
          </p:cNvPr>
          <p:cNvCxnSpPr>
            <a:cxnSpLocks/>
            <a:stCxn id="161" idx="3"/>
            <a:endCxn id="63" idx="1"/>
          </p:cNvCxnSpPr>
          <p:nvPr/>
        </p:nvCxnSpPr>
        <p:spPr>
          <a:xfrm flipV="1">
            <a:off x="1603738" y="4691746"/>
            <a:ext cx="260893" cy="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01">
            <a:extLst>
              <a:ext uri="{FF2B5EF4-FFF2-40B4-BE49-F238E27FC236}">
                <a16:creationId xmlns="" xmlns:a16="http://schemas.microsoft.com/office/drawing/2014/main" id="{FD60C89A-F445-42E8-94F3-E96E28E2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465" y="4854938"/>
            <a:ext cx="12419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流量</a:t>
            </a:r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日志探针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="" xmlns:a16="http://schemas.microsoft.com/office/drawing/2014/main" id="{841C0E76-B2A1-4D40-AE03-0D8B7A2D6AF2}"/>
              </a:ext>
            </a:extLst>
          </p:cNvPr>
          <p:cNvGrpSpPr/>
          <p:nvPr/>
        </p:nvGrpSpPr>
        <p:grpSpPr>
          <a:xfrm>
            <a:off x="4878117" y="5228307"/>
            <a:ext cx="2389956" cy="625813"/>
            <a:chOff x="572258" y="5262610"/>
            <a:chExt cx="2389956" cy="625813"/>
          </a:xfrm>
        </p:grpSpPr>
        <p:grpSp>
          <p:nvGrpSpPr>
            <p:cNvPr id="165" name="组合 37">
              <a:extLst>
                <a:ext uri="{FF2B5EF4-FFF2-40B4-BE49-F238E27FC236}">
                  <a16:creationId xmlns="" xmlns:a16="http://schemas.microsoft.com/office/drawing/2014/main" id="{DC1E67F0-B8E1-4C5D-B6F6-EFE3AF1B02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258" y="5262610"/>
              <a:ext cx="2389956" cy="612220"/>
              <a:chOff x="4467158" y="3942415"/>
              <a:chExt cx="4896113" cy="1243220"/>
            </a:xfrm>
          </p:grpSpPr>
          <p:sp>
            <p:nvSpPr>
              <p:cNvPr id="167" name="圆角矩形 38">
                <a:extLst>
                  <a:ext uri="{FF2B5EF4-FFF2-40B4-BE49-F238E27FC236}">
                    <a16:creationId xmlns="" xmlns:a16="http://schemas.microsoft.com/office/drawing/2014/main" id="{C3A62249-F6A1-453C-8A25-2E8141018ABE}"/>
                  </a:ext>
                </a:extLst>
              </p:cNvPr>
              <p:cNvSpPr/>
              <p:nvPr/>
            </p:nvSpPr>
            <p:spPr>
              <a:xfrm>
                <a:off x="4467158" y="3942415"/>
                <a:ext cx="4896113" cy="1243220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8" name="组合 39">
                <a:extLst>
                  <a:ext uri="{FF2B5EF4-FFF2-40B4-BE49-F238E27FC236}">
                    <a16:creationId xmlns="" xmlns:a16="http://schemas.microsoft.com/office/drawing/2014/main" id="{3F3D842E-524C-432F-B531-CBA8AA33B7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37522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9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7DEED2BF-53AF-40B2-9CE0-E8B3B1B8B4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0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2BEB4ADD-9DA0-43A5-8C82-AF9EAE220A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69" name="组合 40">
                <a:extLst>
                  <a:ext uri="{FF2B5EF4-FFF2-40B4-BE49-F238E27FC236}">
                    <a16:creationId xmlns="" xmlns:a16="http://schemas.microsoft.com/office/drawing/2014/main" id="{A9D65718-5955-4ED2-A124-310C05771A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9361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7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D71E278F-5193-406A-9D61-1D9F5B522E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8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4F4EC29F-85A2-4E9D-B2AB-5518637566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70" name="TextBox 41">
                <a:extLst>
                  <a:ext uri="{FF2B5EF4-FFF2-40B4-BE49-F238E27FC236}">
                    <a16:creationId xmlns="" xmlns:a16="http://schemas.microsoft.com/office/drawing/2014/main" id="{C3EB1458-A297-4586-A5C8-47A3885B5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64559" y="4174632"/>
                <a:ext cx="966338" cy="482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71" name="组合 42">
                <a:extLst>
                  <a:ext uri="{FF2B5EF4-FFF2-40B4-BE49-F238E27FC236}">
                    <a16:creationId xmlns="" xmlns:a16="http://schemas.microsoft.com/office/drawing/2014/main" id="{FECB3081-37C2-455D-AD10-CB72D19290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9260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5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E8A333A3-418E-4797-87BC-1546916B67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6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71641372-404D-4829-9D32-E31CBF729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72" name="组合 43">
                <a:extLst>
                  <a:ext uri="{FF2B5EF4-FFF2-40B4-BE49-F238E27FC236}">
                    <a16:creationId xmlns="" xmlns:a16="http://schemas.microsoft.com/office/drawing/2014/main" id="{CA2346C6-3F4A-47BF-B6A4-B6FF182E98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999" y="4169668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173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AC17E7BA-2F98-48CB-A976-742A5ADE32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4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D0870227-F29C-4140-AD53-8E129501B6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66" name="TextBox 98">
              <a:extLst>
                <a:ext uri="{FF2B5EF4-FFF2-40B4-BE49-F238E27FC236}">
                  <a16:creationId xmlns="" xmlns:a16="http://schemas.microsoft.com/office/drawing/2014/main" id="{5D5EA7A7-AEB9-4E91-87B4-4831146B2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0661" y="5611424"/>
              <a:ext cx="8922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终端主机</a:t>
              </a:r>
            </a:p>
          </p:txBody>
        </p:sp>
      </p:grpSp>
      <p:cxnSp>
        <p:nvCxnSpPr>
          <p:cNvPr id="181" name="直接连接符 180">
            <a:extLst>
              <a:ext uri="{FF2B5EF4-FFF2-40B4-BE49-F238E27FC236}">
                <a16:creationId xmlns="" xmlns:a16="http://schemas.microsoft.com/office/drawing/2014/main" id="{E4954E3B-AE1F-4BAC-9394-1DE93A93B00D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242119" y="4844689"/>
            <a:ext cx="0" cy="359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组合 181">
            <a:extLst>
              <a:ext uri="{FF2B5EF4-FFF2-40B4-BE49-F238E27FC236}">
                <a16:creationId xmlns="" xmlns:a16="http://schemas.microsoft.com/office/drawing/2014/main" id="{8CDCAABC-A3BE-4240-9CE0-1BE94F907047}"/>
              </a:ext>
            </a:extLst>
          </p:cNvPr>
          <p:cNvGrpSpPr/>
          <p:nvPr/>
        </p:nvGrpSpPr>
        <p:grpSpPr>
          <a:xfrm>
            <a:off x="5864899" y="3725408"/>
            <a:ext cx="1282503" cy="721859"/>
            <a:chOff x="3602928" y="3321137"/>
            <a:chExt cx="1512797" cy="939015"/>
          </a:xfrm>
        </p:grpSpPr>
        <p:grpSp>
          <p:nvGrpSpPr>
            <p:cNvPr id="183" name="组合 30">
              <a:extLst>
                <a:ext uri="{FF2B5EF4-FFF2-40B4-BE49-F238E27FC236}">
                  <a16:creationId xmlns="" xmlns:a16="http://schemas.microsoft.com/office/drawing/2014/main" id="{01F072F3-D3F2-4F72-9640-577131D4E5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3321137"/>
              <a:ext cx="1512797" cy="886133"/>
              <a:chOff x="8582516" y="2306255"/>
              <a:chExt cx="2404800" cy="1148145"/>
            </a:xfrm>
          </p:grpSpPr>
          <p:pic>
            <p:nvPicPr>
              <p:cNvPr id="187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E4BCF97B-68D0-4238-A6C2-627B98D7B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4291" y="2504279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5DB23954-A92D-4D9E-A105-8E0B999D55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5080" y="2476466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0" name="圆角矩形 36">
                <a:extLst>
                  <a:ext uri="{FF2B5EF4-FFF2-40B4-BE49-F238E27FC236}">
                    <a16:creationId xmlns="" xmlns:a16="http://schemas.microsoft.com/office/drawing/2014/main" id="{F05819F0-8D4F-41DB-A96E-3F2FC432F0BD}"/>
                  </a:ext>
                </a:extLst>
              </p:cNvPr>
              <p:cNvSpPr/>
              <p:nvPr/>
            </p:nvSpPr>
            <p:spPr>
              <a:xfrm>
                <a:off x="8582516" y="2306255"/>
                <a:ext cx="2404800" cy="1148145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4" name="TextBox 99">
              <a:extLst>
                <a:ext uri="{FF2B5EF4-FFF2-40B4-BE49-F238E27FC236}">
                  <a16:creationId xmlns="" xmlns:a16="http://schemas.microsoft.com/office/drawing/2014/main" id="{B3EBC716-B0D6-48D8-9454-44B63BA35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347" y="3899824"/>
              <a:ext cx="817996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DMZ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8" name="图片 4" descr="HSM-01.emf">
            <a:extLst>
              <a:ext uri="{FF2B5EF4-FFF2-40B4-BE49-F238E27FC236}">
                <a16:creationId xmlns="" xmlns:a16="http://schemas.microsoft.com/office/drawing/2014/main" id="{BAA65460-63AC-4F7F-99D9-F76CE17FBD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53" y="4526815"/>
            <a:ext cx="944124" cy="29293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" name="TextBox 101">
            <a:extLst>
              <a:ext uri="{FF2B5EF4-FFF2-40B4-BE49-F238E27FC236}">
                <a16:creationId xmlns="" xmlns:a16="http://schemas.microsoft.com/office/drawing/2014/main" id="{ACBBC17B-6035-4E68-AF2D-00F4E9BE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522" y="4805337"/>
            <a:ext cx="12509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流量</a:t>
            </a:r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日志探针</a:t>
            </a:r>
          </a:p>
        </p:txBody>
      </p:sp>
      <p:cxnSp>
        <p:nvCxnSpPr>
          <p:cNvPr id="214" name="直接连接符 213">
            <a:extLst>
              <a:ext uri="{FF2B5EF4-FFF2-40B4-BE49-F238E27FC236}">
                <a16:creationId xmlns="" xmlns:a16="http://schemas.microsoft.com/office/drawing/2014/main" id="{590B2C82-68DA-4D2E-98E6-E7B423BBE993}"/>
              </a:ext>
            </a:extLst>
          </p:cNvPr>
          <p:cNvCxnSpPr>
            <a:cxnSpLocks/>
            <a:endCxn id="208" idx="1"/>
          </p:cNvCxnSpPr>
          <p:nvPr/>
        </p:nvCxnSpPr>
        <p:spPr>
          <a:xfrm>
            <a:off x="5407836" y="4671677"/>
            <a:ext cx="442717" cy="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矩形: 圆角 215">
            <a:extLst>
              <a:ext uri="{FF2B5EF4-FFF2-40B4-BE49-F238E27FC236}">
                <a16:creationId xmlns="" xmlns:a16="http://schemas.microsoft.com/office/drawing/2014/main" id="{562A4F0B-9290-4F3A-9F80-FB6A632BC2BD}"/>
              </a:ext>
            </a:extLst>
          </p:cNvPr>
          <p:cNvSpPr/>
          <p:nvPr/>
        </p:nvSpPr>
        <p:spPr>
          <a:xfrm>
            <a:off x="187036" y="2445327"/>
            <a:ext cx="7280564" cy="3629891"/>
          </a:xfrm>
          <a:prstGeom prst="roundRect">
            <a:avLst>
              <a:gd name="adj" fmla="val 612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: 圆角 216">
            <a:extLst>
              <a:ext uri="{FF2B5EF4-FFF2-40B4-BE49-F238E27FC236}">
                <a16:creationId xmlns="" xmlns:a16="http://schemas.microsoft.com/office/drawing/2014/main" id="{C253A16A-14BB-4EBF-A568-000E5E4ED6E6}"/>
              </a:ext>
            </a:extLst>
          </p:cNvPr>
          <p:cNvSpPr/>
          <p:nvPr/>
        </p:nvSpPr>
        <p:spPr>
          <a:xfrm>
            <a:off x="470710" y="2562137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8" name="组合 217">
            <a:extLst>
              <a:ext uri="{FF2B5EF4-FFF2-40B4-BE49-F238E27FC236}">
                <a16:creationId xmlns="" xmlns:a16="http://schemas.microsoft.com/office/drawing/2014/main" id="{266FFBD0-D3FF-4596-B900-D27FE2B9C611}"/>
              </a:ext>
            </a:extLst>
          </p:cNvPr>
          <p:cNvGrpSpPr/>
          <p:nvPr/>
        </p:nvGrpSpPr>
        <p:grpSpPr>
          <a:xfrm>
            <a:off x="1213196" y="1288083"/>
            <a:ext cx="1787192" cy="769966"/>
            <a:chOff x="-14447" y="2990875"/>
            <a:chExt cx="1787192" cy="769966"/>
          </a:xfrm>
        </p:grpSpPr>
        <p:grpSp>
          <p:nvGrpSpPr>
            <p:cNvPr id="219" name="组合 73">
              <a:extLst>
                <a:ext uri="{FF2B5EF4-FFF2-40B4-BE49-F238E27FC236}">
                  <a16:creationId xmlns="" xmlns:a16="http://schemas.microsoft.com/office/drawing/2014/main" id="{90B01A84-03D5-4678-AF68-F641080AD4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90" y="2990875"/>
              <a:ext cx="1599975" cy="727605"/>
              <a:chOff x="919785" y="2392997"/>
              <a:chExt cx="2544891" cy="1036458"/>
            </a:xfrm>
          </p:grpSpPr>
          <p:pic>
            <p:nvPicPr>
              <p:cNvPr id="221" name="Picture 9" descr="F:\山石网科\内部文件\icon\新建文件夹\Infranet Icons-0507-31.png">
                <a:extLst>
                  <a:ext uri="{FF2B5EF4-FFF2-40B4-BE49-F238E27FC236}">
                    <a16:creationId xmlns="" xmlns:a16="http://schemas.microsoft.com/office/drawing/2014/main" id="{4BB036A9-587C-4D86-AA74-B7F875E97A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015" y="2568750"/>
                <a:ext cx="353732" cy="517961"/>
              </a:xfrm>
              <a:prstGeom prst="rect">
                <a:avLst/>
              </a:prstGeom>
              <a:ln w="9525">
                <a:solidFill>
                  <a:srgbClr val="C00000"/>
                </a:solidFill>
                <a:miter lim="800000"/>
                <a:headEnd/>
                <a:tailEnd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2" name="圆角矩形 75">
                <a:extLst>
                  <a:ext uri="{FF2B5EF4-FFF2-40B4-BE49-F238E27FC236}">
                    <a16:creationId xmlns="" xmlns:a16="http://schemas.microsoft.com/office/drawing/2014/main" id="{130A6153-863F-4415-BAC3-5F957A282920}"/>
                  </a:ext>
                </a:extLst>
              </p:cNvPr>
              <p:cNvSpPr/>
              <p:nvPr/>
            </p:nvSpPr>
            <p:spPr>
              <a:xfrm>
                <a:off x="919785" y="2392997"/>
                <a:ext cx="2544891" cy="1036458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0" name="TextBox 101">
              <a:extLst>
                <a:ext uri="{FF2B5EF4-FFF2-40B4-BE49-F238E27FC236}">
                  <a16:creationId xmlns="" xmlns:a16="http://schemas.microsoft.com/office/drawing/2014/main" id="{57D62128-AD39-4916-833A-78E860C40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447" y="3483842"/>
              <a:ext cx="17871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分析平台云端控制中心</a:t>
              </a:r>
            </a:p>
          </p:txBody>
        </p:sp>
      </p:grpSp>
      <p:cxnSp>
        <p:nvCxnSpPr>
          <p:cNvPr id="224" name="直接连接符 223">
            <a:extLst>
              <a:ext uri="{FF2B5EF4-FFF2-40B4-BE49-F238E27FC236}">
                <a16:creationId xmlns="" xmlns:a16="http://schemas.microsoft.com/office/drawing/2014/main" id="{2344C0AA-2835-4B9D-A6A4-E1171E16A34B}"/>
              </a:ext>
            </a:extLst>
          </p:cNvPr>
          <p:cNvCxnSpPr>
            <a:cxnSpLocks/>
          </p:cNvCxnSpPr>
          <p:nvPr/>
        </p:nvCxnSpPr>
        <p:spPr>
          <a:xfrm flipH="1">
            <a:off x="2930244" y="1647339"/>
            <a:ext cx="297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矩形: 圆角 224">
            <a:extLst>
              <a:ext uri="{FF2B5EF4-FFF2-40B4-BE49-F238E27FC236}">
                <a16:creationId xmlns="" xmlns:a16="http://schemas.microsoft.com/office/drawing/2014/main" id="{BF5D1D69-8E9D-44A4-8D66-398BDAF7588D}"/>
              </a:ext>
            </a:extLst>
          </p:cNvPr>
          <p:cNvSpPr/>
          <p:nvPr/>
        </p:nvSpPr>
        <p:spPr>
          <a:xfrm>
            <a:off x="7583394" y="2445327"/>
            <a:ext cx="4348257" cy="3629891"/>
          </a:xfrm>
          <a:prstGeom prst="roundRect">
            <a:avLst>
              <a:gd name="adj" fmla="val 612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: 圆角 225">
            <a:extLst>
              <a:ext uri="{FF2B5EF4-FFF2-40B4-BE49-F238E27FC236}">
                <a16:creationId xmlns="" xmlns:a16="http://schemas.microsoft.com/office/drawing/2014/main" id="{BB60D974-F77C-473A-8688-05AF2F939E71}"/>
              </a:ext>
            </a:extLst>
          </p:cNvPr>
          <p:cNvSpPr/>
          <p:nvPr/>
        </p:nvSpPr>
        <p:spPr>
          <a:xfrm>
            <a:off x="10652182" y="2561451"/>
            <a:ext cx="1024869" cy="35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7" name="图片 76">
            <a:extLst>
              <a:ext uri="{FF2B5EF4-FFF2-40B4-BE49-F238E27FC236}">
                <a16:creationId xmlns="" xmlns:a16="http://schemas.microsoft.com/office/drawing/2014/main" id="{018B9804-FC9D-4867-9A3E-566708471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86" y="3281171"/>
            <a:ext cx="820984" cy="36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CC6C45C9-76DD-467B-80CC-1DEC3FAD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652" y="4018849"/>
            <a:ext cx="363915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9" name="直接连接符 228">
            <a:extLst>
              <a:ext uri="{FF2B5EF4-FFF2-40B4-BE49-F238E27FC236}">
                <a16:creationId xmlns="" xmlns:a16="http://schemas.microsoft.com/office/drawing/2014/main" id="{E98E0478-1430-42A9-897A-96428F2C709B}"/>
              </a:ext>
            </a:extLst>
          </p:cNvPr>
          <p:cNvCxnSpPr>
            <a:cxnSpLocks/>
          </p:cNvCxnSpPr>
          <p:nvPr/>
        </p:nvCxnSpPr>
        <p:spPr>
          <a:xfrm flipH="1">
            <a:off x="9285609" y="5008754"/>
            <a:ext cx="1" cy="40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="" xmlns:a16="http://schemas.microsoft.com/office/drawing/2014/main" id="{B7191DF1-D640-4CCC-B1B8-2458F9003E23}"/>
              </a:ext>
            </a:extLst>
          </p:cNvPr>
          <p:cNvCxnSpPr>
            <a:cxnSpLocks/>
            <a:stCxn id="227" idx="2"/>
            <a:endCxn id="228" idx="0"/>
          </p:cNvCxnSpPr>
          <p:nvPr/>
        </p:nvCxnSpPr>
        <p:spPr>
          <a:xfrm>
            <a:off x="9285578" y="3647127"/>
            <a:ext cx="32" cy="37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内容占位符 4">
            <a:extLst>
              <a:ext uri="{FF2B5EF4-FFF2-40B4-BE49-F238E27FC236}">
                <a16:creationId xmlns="" xmlns:a16="http://schemas.microsoft.com/office/drawing/2014/main" id="{5255D793-AE02-49C5-B503-2DC9D30425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688" y="4721022"/>
            <a:ext cx="762609" cy="21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2" name="组合 231">
            <a:extLst>
              <a:ext uri="{FF2B5EF4-FFF2-40B4-BE49-F238E27FC236}">
                <a16:creationId xmlns="" xmlns:a16="http://schemas.microsoft.com/office/drawing/2014/main" id="{F32648FE-4C05-49BB-9BCC-31FBF948CCF3}"/>
              </a:ext>
            </a:extLst>
          </p:cNvPr>
          <p:cNvGrpSpPr/>
          <p:nvPr/>
        </p:nvGrpSpPr>
        <p:grpSpPr>
          <a:xfrm>
            <a:off x="7811278" y="5415010"/>
            <a:ext cx="2389956" cy="625813"/>
            <a:chOff x="572258" y="5262610"/>
            <a:chExt cx="2389956" cy="625813"/>
          </a:xfrm>
        </p:grpSpPr>
        <p:grpSp>
          <p:nvGrpSpPr>
            <p:cNvPr id="233" name="组合 37">
              <a:extLst>
                <a:ext uri="{FF2B5EF4-FFF2-40B4-BE49-F238E27FC236}">
                  <a16:creationId xmlns="" xmlns:a16="http://schemas.microsoft.com/office/drawing/2014/main" id="{86CC0244-5AF0-40D2-8129-90E6FB934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258" y="5262610"/>
              <a:ext cx="2389956" cy="612220"/>
              <a:chOff x="4467158" y="3942415"/>
              <a:chExt cx="4896113" cy="1243220"/>
            </a:xfrm>
          </p:grpSpPr>
          <p:sp>
            <p:nvSpPr>
              <p:cNvPr id="235" name="圆角矩形 38">
                <a:extLst>
                  <a:ext uri="{FF2B5EF4-FFF2-40B4-BE49-F238E27FC236}">
                    <a16:creationId xmlns="" xmlns:a16="http://schemas.microsoft.com/office/drawing/2014/main" id="{B96EDF32-613E-4A83-A89E-6A6F91311176}"/>
                  </a:ext>
                </a:extLst>
              </p:cNvPr>
              <p:cNvSpPr/>
              <p:nvPr/>
            </p:nvSpPr>
            <p:spPr>
              <a:xfrm>
                <a:off x="4467158" y="3942415"/>
                <a:ext cx="4896113" cy="1243220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6" name="组合 39">
                <a:extLst>
                  <a:ext uri="{FF2B5EF4-FFF2-40B4-BE49-F238E27FC236}">
                    <a16:creationId xmlns="" xmlns:a16="http://schemas.microsoft.com/office/drawing/2014/main" id="{BABAB9CA-82F9-47AC-BB9B-BB312BC84E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37522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7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1DE91C6C-7179-40AC-AE73-42C686820F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8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F86725D0-D3CD-48FF-AA5E-5988B26B0E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37" name="组合 40">
                <a:extLst>
                  <a:ext uri="{FF2B5EF4-FFF2-40B4-BE49-F238E27FC236}">
                    <a16:creationId xmlns="" xmlns:a16="http://schemas.microsoft.com/office/drawing/2014/main" id="{8D42344B-41F2-40AE-9A45-63BEF4B3FB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9361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5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1D3FF4C7-3950-4027-82D1-0B02C09E4A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6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84E2B242-06F5-4F65-9941-5823DEF71C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38" name="TextBox 41">
                <a:extLst>
                  <a:ext uri="{FF2B5EF4-FFF2-40B4-BE49-F238E27FC236}">
                    <a16:creationId xmlns="" xmlns:a16="http://schemas.microsoft.com/office/drawing/2014/main" id="{BB4968F9-D083-47C2-8502-637A87ED22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64559" y="4174632"/>
                <a:ext cx="966338" cy="482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8048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39" name="组合 42">
                <a:extLst>
                  <a:ext uri="{FF2B5EF4-FFF2-40B4-BE49-F238E27FC236}">
                    <a16:creationId xmlns="" xmlns:a16="http://schemas.microsoft.com/office/drawing/2014/main" id="{5E614E36-1ABC-4F4D-B93F-5275D16718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9260" y="4155602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3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71761203-D8AC-47F0-BDAE-3C126F3CB2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4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B2C19C04-3EE6-443C-B12D-8C030668C4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40" name="组合 43">
                <a:extLst>
                  <a:ext uri="{FF2B5EF4-FFF2-40B4-BE49-F238E27FC236}">
                    <a16:creationId xmlns="" xmlns:a16="http://schemas.microsoft.com/office/drawing/2014/main" id="{82FEF3C3-EB51-4D43-A936-D97B92DBD5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999" y="4169668"/>
                <a:ext cx="828959" cy="565905"/>
                <a:chOff x="1801132" y="5583238"/>
                <a:chExt cx="1224870" cy="864508"/>
              </a:xfrm>
            </p:grpSpPr>
            <p:pic>
              <p:nvPicPr>
                <p:cNvPr id="241" name="Picture 16" descr="F:\山石网科\内部文件\icon\新建文件夹\Infranet Icons-0507-39.png">
                  <a:extLst>
                    <a:ext uri="{FF2B5EF4-FFF2-40B4-BE49-F238E27FC236}">
                      <a16:creationId xmlns="" xmlns:a16="http://schemas.microsoft.com/office/drawing/2014/main" id="{29167A3C-30CE-465A-B715-713D76956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002" y="5583238"/>
                  <a:ext cx="1143000" cy="746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2" name="Picture 15" descr="F:\山石网科\内部文件\icon\新建文件夹\Infranet Icons-0507-52.png">
                  <a:extLst>
                    <a:ext uri="{FF2B5EF4-FFF2-40B4-BE49-F238E27FC236}">
                      <a16:creationId xmlns="" xmlns:a16="http://schemas.microsoft.com/office/drawing/2014/main" id="{471768AA-298B-4095-9A46-F8633FC046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132" y="5671458"/>
                  <a:ext cx="530225" cy="776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34" name="TextBox 98">
              <a:extLst>
                <a:ext uri="{FF2B5EF4-FFF2-40B4-BE49-F238E27FC236}">
                  <a16:creationId xmlns="" xmlns:a16="http://schemas.microsoft.com/office/drawing/2014/main" id="{343CB337-D203-42C9-8B51-EB6631647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0661" y="5611424"/>
              <a:ext cx="8922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终端主机</a:t>
              </a: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="" xmlns:a16="http://schemas.microsoft.com/office/drawing/2014/main" id="{65B51244-6F35-4D15-9A53-51D94B7C84C8}"/>
              </a:ext>
            </a:extLst>
          </p:cNvPr>
          <p:cNvGrpSpPr/>
          <p:nvPr/>
        </p:nvGrpSpPr>
        <p:grpSpPr>
          <a:xfrm>
            <a:off x="10343910" y="4732542"/>
            <a:ext cx="1357550" cy="1342674"/>
            <a:chOff x="3602928" y="2522440"/>
            <a:chExt cx="1601320" cy="1746590"/>
          </a:xfrm>
        </p:grpSpPr>
        <p:grpSp>
          <p:nvGrpSpPr>
            <p:cNvPr id="250" name="组合 30">
              <a:extLst>
                <a:ext uri="{FF2B5EF4-FFF2-40B4-BE49-F238E27FC236}">
                  <a16:creationId xmlns="" xmlns:a16="http://schemas.microsoft.com/office/drawing/2014/main" id="{23334742-82C8-4732-825D-9F49962A39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2522440"/>
              <a:ext cx="1512797" cy="1684831"/>
              <a:chOff x="8582516" y="1271399"/>
              <a:chExt cx="2404800" cy="2183001"/>
            </a:xfrm>
          </p:grpSpPr>
          <p:pic>
            <p:nvPicPr>
              <p:cNvPr id="252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467B308F-99A5-4543-8C84-11323FA9C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5319" y="1425677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3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47D8E1D8-0E30-4BA1-8541-9C8089A87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1232" y="1786944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4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273C7049-8F45-4D59-AD11-F0D24D4305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7379" y="2441105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5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FD89A3A6-37E2-4AB8-A6F9-8F26982421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2485853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316E7161-375E-4CD7-AD66-0BF18E571E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475" y="1371209"/>
                <a:ext cx="566166" cy="60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" name="圆角矩形 36">
                <a:extLst>
                  <a:ext uri="{FF2B5EF4-FFF2-40B4-BE49-F238E27FC236}">
                    <a16:creationId xmlns="" xmlns:a16="http://schemas.microsoft.com/office/drawing/2014/main" id="{1E02DB1B-D815-4406-8177-273F0630C5B8}"/>
                  </a:ext>
                </a:extLst>
              </p:cNvPr>
              <p:cNvSpPr/>
              <p:nvPr/>
            </p:nvSpPr>
            <p:spPr>
              <a:xfrm>
                <a:off x="8582516" y="1271399"/>
                <a:ext cx="2404800" cy="2183001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1" name="TextBox 99">
              <a:extLst>
                <a:ext uri="{FF2B5EF4-FFF2-40B4-BE49-F238E27FC236}">
                  <a16:creationId xmlns="" xmlns:a16="http://schemas.microsoft.com/office/drawing/2014/main" id="{8729F699-CCA9-4AE9-BBD6-CC5C762B1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722" y="3908702"/>
              <a:ext cx="1503526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核心资产服务器</a:t>
              </a:r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="" xmlns:a16="http://schemas.microsoft.com/office/drawing/2014/main" id="{AA7D387D-CF35-47C1-8F20-ACD209E8646C}"/>
              </a:ext>
            </a:extLst>
          </p:cNvPr>
          <p:cNvGrpSpPr/>
          <p:nvPr/>
        </p:nvGrpSpPr>
        <p:grpSpPr>
          <a:xfrm>
            <a:off x="7900421" y="3812238"/>
            <a:ext cx="894264" cy="762890"/>
            <a:chOff x="399085" y="2990875"/>
            <a:chExt cx="894264" cy="762890"/>
          </a:xfrm>
        </p:grpSpPr>
        <p:grpSp>
          <p:nvGrpSpPr>
            <p:cNvPr id="259" name="组合 73">
              <a:extLst>
                <a:ext uri="{FF2B5EF4-FFF2-40B4-BE49-F238E27FC236}">
                  <a16:creationId xmlns="" xmlns:a16="http://schemas.microsoft.com/office/drawing/2014/main" id="{FF832D9A-BBFE-42D4-9138-F65E8BC9E7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085" y="2990875"/>
              <a:ext cx="894264" cy="727605"/>
              <a:chOff x="1480457" y="2392997"/>
              <a:chExt cx="1422400" cy="1036458"/>
            </a:xfrm>
          </p:grpSpPr>
          <p:pic>
            <p:nvPicPr>
              <p:cNvPr id="261" name="Picture 9" descr="F:\山石网科\内部文件\icon\新建文件夹\Infranet Icons-0507-31.png">
                <a:extLst>
                  <a:ext uri="{FF2B5EF4-FFF2-40B4-BE49-F238E27FC236}">
                    <a16:creationId xmlns="" xmlns:a16="http://schemas.microsoft.com/office/drawing/2014/main" id="{E7B0B90E-1EB6-4B57-A46D-32772D1BCE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015" y="2568750"/>
                <a:ext cx="353732" cy="517961"/>
              </a:xfrm>
              <a:prstGeom prst="rect">
                <a:avLst/>
              </a:prstGeom>
              <a:ln w="9525">
                <a:solidFill>
                  <a:srgbClr val="C00000"/>
                </a:solidFill>
                <a:miter lim="800000"/>
                <a:headEnd/>
                <a:tailEnd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2" name="圆角矩形 75">
                <a:extLst>
                  <a:ext uri="{FF2B5EF4-FFF2-40B4-BE49-F238E27FC236}">
                    <a16:creationId xmlns="" xmlns:a16="http://schemas.microsoft.com/office/drawing/2014/main" id="{4BE88860-4851-4F74-A62F-825972298416}"/>
                  </a:ext>
                </a:extLst>
              </p:cNvPr>
              <p:cNvSpPr/>
              <p:nvPr/>
            </p:nvSpPr>
            <p:spPr>
              <a:xfrm>
                <a:off x="1480457" y="2392997"/>
                <a:ext cx="1422400" cy="1036458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0" name="TextBox 101">
              <a:extLst>
                <a:ext uri="{FF2B5EF4-FFF2-40B4-BE49-F238E27FC236}">
                  <a16:creationId xmlns="" xmlns:a16="http://schemas.microsoft.com/office/drawing/2014/main" id="{C70280AA-DD51-4780-9CE8-5EF26E0AA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04" y="3476766"/>
              <a:ext cx="8274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分析平台</a:t>
              </a:r>
            </a:p>
          </p:txBody>
        </p:sp>
      </p:grpSp>
      <p:sp>
        <p:nvSpPr>
          <p:cNvPr id="263" name="TextBox 101">
            <a:extLst>
              <a:ext uri="{FF2B5EF4-FFF2-40B4-BE49-F238E27FC236}">
                <a16:creationId xmlns="" xmlns:a16="http://schemas.microsoft.com/office/drawing/2014/main" id="{A6F75E56-894D-45DD-8A4E-C8BBD8455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9948" y="4963604"/>
            <a:ext cx="8691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BDS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sp>
        <p:nvSpPr>
          <p:cNvPr id="264" name="TextBox 101">
            <a:extLst>
              <a:ext uri="{FF2B5EF4-FFF2-40B4-BE49-F238E27FC236}">
                <a16:creationId xmlns="" xmlns:a16="http://schemas.microsoft.com/office/drawing/2014/main" id="{73A55497-ED48-4DF0-AE68-34A2C046C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8092" y="3332180"/>
            <a:ext cx="1005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iNGFW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pic>
        <p:nvPicPr>
          <p:cNvPr id="266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0B381694-EACE-4568-B1B0-912A4C1C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08" y="4661446"/>
            <a:ext cx="378569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7" name="直接连接符 266">
            <a:extLst>
              <a:ext uri="{FF2B5EF4-FFF2-40B4-BE49-F238E27FC236}">
                <a16:creationId xmlns="" xmlns:a16="http://schemas.microsoft.com/office/drawing/2014/main" id="{05C5B9D0-FE62-4F7F-971D-BDEE923608DA}"/>
              </a:ext>
            </a:extLst>
          </p:cNvPr>
          <p:cNvCxnSpPr>
            <a:cxnSpLocks/>
            <a:stCxn id="228" idx="2"/>
          </p:cNvCxnSpPr>
          <p:nvPr/>
        </p:nvCxnSpPr>
        <p:spPr>
          <a:xfrm flipH="1">
            <a:off x="9285609" y="4357537"/>
            <a:ext cx="1" cy="31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="" xmlns:a16="http://schemas.microsoft.com/office/drawing/2014/main" id="{55214181-BF23-4E98-9321-BEE01E81469F}"/>
              </a:ext>
            </a:extLst>
          </p:cNvPr>
          <p:cNvCxnSpPr>
            <a:cxnSpLocks/>
          </p:cNvCxnSpPr>
          <p:nvPr/>
        </p:nvCxnSpPr>
        <p:spPr>
          <a:xfrm flipV="1">
            <a:off x="8842758" y="4844146"/>
            <a:ext cx="260893" cy="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组合 269">
            <a:extLst>
              <a:ext uri="{FF2B5EF4-FFF2-40B4-BE49-F238E27FC236}">
                <a16:creationId xmlns="" xmlns:a16="http://schemas.microsoft.com/office/drawing/2014/main" id="{8398E1AB-188E-49F7-8B57-CB37796262B4}"/>
              </a:ext>
            </a:extLst>
          </p:cNvPr>
          <p:cNvGrpSpPr/>
          <p:nvPr/>
        </p:nvGrpSpPr>
        <p:grpSpPr>
          <a:xfrm>
            <a:off x="10347490" y="3820688"/>
            <a:ext cx="1282503" cy="721859"/>
            <a:chOff x="3602928" y="3321137"/>
            <a:chExt cx="1512797" cy="939015"/>
          </a:xfrm>
        </p:grpSpPr>
        <p:grpSp>
          <p:nvGrpSpPr>
            <p:cNvPr id="271" name="组合 30">
              <a:extLst>
                <a:ext uri="{FF2B5EF4-FFF2-40B4-BE49-F238E27FC236}">
                  <a16:creationId xmlns="" xmlns:a16="http://schemas.microsoft.com/office/drawing/2014/main" id="{665AD7ED-0DA2-40FB-9B17-CCBEB15378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928" y="3321137"/>
              <a:ext cx="1512797" cy="886133"/>
              <a:chOff x="8582516" y="2306255"/>
              <a:chExt cx="2404800" cy="1148145"/>
            </a:xfrm>
          </p:grpSpPr>
          <p:pic>
            <p:nvPicPr>
              <p:cNvPr id="273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61C68D09-EED4-4222-B2A5-D46B336650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4291" y="2504279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4" name="Picture 6" descr="F:\山石网科\内部文件\icon\新建文件夹\Infranet Icons-0507-28.png">
                <a:extLst>
                  <a:ext uri="{FF2B5EF4-FFF2-40B4-BE49-F238E27FC236}">
                    <a16:creationId xmlns="" xmlns:a16="http://schemas.microsoft.com/office/drawing/2014/main" id="{8849EA64-A2D8-49CD-A512-A25DBF702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5080" y="2476466"/>
                <a:ext cx="566166" cy="60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圆角矩形 36">
                <a:extLst>
                  <a:ext uri="{FF2B5EF4-FFF2-40B4-BE49-F238E27FC236}">
                    <a16:creationId xmlns="" xmlns:a16="http://schemas.microsoft.com/office/drawing/2014/main" id="{41F669B9-2BD2-4DDA-A3B4-291173D51562}"/>
                  </a:ext>
                </a:extLst>
              </p:cNvPr>
              <p:cNvSpPr/>
              <p:nvPr/>
            </p:nvSpPr>
            <p:spPr>
              <a:xfrm>
                <a:off x="8582516" y="2306255"/>
                <a:ext cx="2404800" cy="1148145"/>
              </a:xfrm>
              <a:prstGeom prst="roundRect">
                <a:avLst>
                  <a:gd name="adj" fmla="val 7050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r">
                  <a:defRPr/>
                </a:pPr>
                <a:endParaRPr lang="zh-CN" altLang="en-US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2" name="TextBox 99">
              <a:extLst>
                <a:ext uri="{FF2B5EF4-FFF2-40B4-BE49-F238E27FC236}">
                  <a16:creationId xmlns="" xmlns:a16="http://schemas.microsoft.com/office/drawing/2014/main" id="{A5450558-1C17-4BA0-9243-DB925F04B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347" y="3899824"/>
              <a:ext cx="817996" cy="36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DMZ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77" name="Picture 17" descr="F:\山石网科\内部文件\icon\新建文件夹\Infranet Icons-0507-17.png">
            <a:extLst>
              <a:ext uri="{FF2B5EF4-FFF2-40B4-BE49-F238E27FC236}">
                <a16:creationId xmlns="" xmlns:a16="http://schemas.microsoft.com/office/drawing/2014/main" id="{5B39DEF3-4519-4DCF-A607-405756409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938" y="4004063"/>
            <a:ext cx="363915" cy="3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2" name="直接连接符 281">
            <a:extLst>
              <a:ext uri="{FF2B5EF4-FFF2-40B4-BE49-F238E27FC236}">
                <a16:creationId xmlns="" xmlns:a16="http://schemas.microsoft.com/office/drawing/2014/main" id="{2FA63C2B-6215-423E-97A7-128A3AC2FE9F}"/>
              </a:ext>
            </a:extLst>
          </p:cNvPr>
          <p:cNvCxnSpPr>
            <a:cxnSpLocks/>
          </p:cNvCxnSpPr>
          <p:nvPr/>
        </p:nvCxnSpPr>
        <p:spPr>
          <a:xfrm flipV="1">
            <a:off x="8807113" y="4175115"/>
            <a:ext cx="260893" cy="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="" xmlns:a16="http://schemas.microsoft.com/office/drawing/2014/main" id="{BAC3A36B-3866-427B-9744-A051C2354CEB}"/>
              </a:ext>
            </a:extLst>
          </p:cNvPr>
          <p:cNvCxnSpPr>
            <a:cxnSpLocks/>
          </p:cNvCxnSpPr>
          <p:nvPr/>
        </p:nvCxnSpPr>
        <p:spPr>
          <a:xfrm flipV="1">
            <a:off x="9550866" y="4814909"/>
            <a:ext cx="7308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" name="内容占位符 4">
            <a:extLst>
              <a:ext uri="{FF2B5EF4-FFF2-40B4-BE49-F238E27FC236}">
                <a16:creationId xmlns="" xmlns:a16="http://schemas.microsoft.com/office/drawing/2014/main" id="{F801B5E4-EEBC-47FA-B0E7-AA9105B6B5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93" y="3661160"/>
            <a:ext cx="762609" cy="21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" name="TextBox 101">
            <a:extLst>
              <a:ext uri="{FF2B5EF4-FFF2-40B4-BE49-F238E27FC236}">
                <a16:creationId xmlns="" xmlns:a16="http://schemas.microsoft.com/office/drawing/2014/main" id="{CDB48A22-92D1-4225-B0F8-8C03E5209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1864" y="3430087"/>
            <a:ext cx="8691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BDS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探针</a:t>
            </a:r>
          </a:p>
        </p:txBody>
      </p:sp>
      <p:cxnSp>
        <p:nvCxnSpPr>
          <p:cNvPr id="291" name="直接连接符 290">
            <a:extLst>
              <a:ext uri="{FF2B5EF4-FFF2-40B4-BE49-F238E27FC236}">
                <a16:creationId xmlns="" xmlns:a16="http://schemas.microsoft.com/office/drawing/2014/main" id="{50736855-AB26-4ECF-8C47-40912AB5A57D}"/>
              </a:ext>
            </a:extLst>
          </p:cNvPr>
          <p:cNvCxnSpPr>
            <a:cxnSpLocks/>
            <a:stCxn id="4" idx="1"/>
            <a:endCxn id="227" idx="0"/>
          </p:cNvCxnSpPr>
          <p:nvPr/>
        </p:nvCxnSpPr>
        <p:spPr>
          <a:xfrm>
            <a:off x="4001841" y="1843531"/>
            <a:ext cx="5283737" cy="143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内容占位符 2">
            <a:extLst>
              <a:ext uri="{FF2B5EF4-FFF2-40B4-BE49-F238E27FC236}">
                <a16:creationId xmlns="" xmlns:a16="http://schemas.microsoft.com/office/drawing/2014/main" id="{94F06EB0-9A42-41BC-89C7-9040F5ABE753}"/>
              </a:ext>
            </a:extLst>
          </p:cNvPr>
          <p:cNvSpPr txBox="1">
            <a:spLocks/>
          </p:cNvSpPr>
          <p:nvPr/>
        </p:nvSpPr>
        <p:spPr>
          <a:xfrm>
            <a:off x="5964963" y="990209"/>
            <a:ext cx="5684300" cy="1254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1200" b="1" dirty="0">
                <a:solidFill>
                  <a:srgbClr val="C00000"/>
                </a:solidFill>
              </a:rPr>
              <a:t>客户价值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4000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全局安全态势感知，呈现客户全网的风险态势，挖掘孤岛信息的潜在价值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4000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山石安全产品日志集中审计，查询，备份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4000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山石安全产品集中管理，配置下发，特征库及</a:t>
            </a:r>
            <a:r>
              <a:rPr lang="en-US" altLang="zh-CN" sz="1200" dirty="0" err="1">
                <a:solidFill>
                  <a:schemeClr val="tx1"/>
                </a:solidFill>
              </a:rPr>
              <a:t>Lic</a:t>
            </a:r>
            <a:r>
              <a:rPr lang="zh-CN" altLang="en-US" sz="1200" dirty="0">
                <a:solidFill>
                  <a:schemeClr val="tx1"/>
                </a:solidFill>
              </a:rPr>
              <a:t>更新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159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1592130" y="3030502"/>
            <a:ext cx="5864986" cy="2956384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197282" y="3037266"/>
            <a:ext cx="467145" cy="2942855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659615" y="3050618"/>
            <a:ext cx="935542" cy="593420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656447" y="4415701"/>
            <a:ext cx="935542" cy="1557656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7879674" y="3032149"/>
            <a:ext cx="935542" cy="766496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7884744" y="4561389"/>
            <a:ext cx="935542" cy="1527420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7614162" y="3035415"/>
            <a:ext cx="268968" cy="3039801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8814225" y="3030502"/>
            <a:ext cx="3117426" cy="3044714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源组件架构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27</a:t>
            </a:fld>
            <a:endParaRPr lang="en-US" altLang="zh-CN"/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B165FBF0-CC6F-4281-B4CD-C922F810031C}"/>
              </a:ext>
            </a:extLst>
          </p:cNvPr>
          <p:cNvGrpSpPr/>
          <p:nvPr/>
        </p:nvGrpSpPr>
        <p:grpSpPr>
          <a:xfrm>
            <a:off x="573698" y="1209100"/>
            <a:ext cx="11044603" cy="4620110"/>
            <a:chOff x="770386" y="1201956"/>
            <a:chExt cx="11044603" cy="4620110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0A25C00C-C8AE-459E-A557-BBDF725A6E15}"/>
                </a:ext>
              </a:extLst>
            </p:cNvPr>
            <p:cNvSpPr/>
            <p:nvPr/>
          </p:nvSpPr>
          <p:spPr>
            <a:xfrm>
              <a:off x="6978766" y="4060588"/>
              <a:ext cx="1509942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日志探针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="" xmlns:a16="http://schemas.microsoft.com/office/drawing/2014/main" id="{149315D5-AE1D-4177-B59F-C5EE7223A73C}"/>
                </a:ext>
              </a:extLst>
            </p:cNvPr>
            <p:cNvSpPr/>
            <p:nvPr/>
          </p:nvSpPr>
          <p:spPr>
            <a:xfrm>
              <a:off x="8688433" y="4060588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Sysmon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终端日志探针</a:t>
              </a: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="" xmlns:a16="http://schemas.microsoft.com/office/drawing/2014/main" id="{0CB091E5-7B36-4AFB-8241-6F14C746D942}"/>
                </a:ext>
              </a:extLst>
            </p:cNvPr>
            <p:cNvSpPr/>
            <p:nvPr/>
          </p:nvSpPr>
          <p:spPr>
            <a:xfrm>
              <a:off x="2137491" y="5114835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山石网科全系安全产品</a:t>
              </a: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="" xmlns:a16="http://schemas.microsoft.com/office/drawing/2014/main" id="{9ECF687E-29EB-4037-A331-DD041DCDE26B}"/>
                </a:ext>
              </a:extLst>
            </p:cNvPr>
            <p:cNvSpPr/>
            <p:nvPr/>
          </p:nvSpPr>
          <p:spPr>
            <a:xfrm>
              <a:off x="5412962" y="5114835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第三方网络及安全产品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="" xmlns:a16="http://schemas.microsoft.com/office/drawing/2014/main" id="{9A5EBB82-84E6-4042-9FBE-8B23924B2131}"/>
                </a:ext>
              </a:extLst>
            </p:cNvPr>
            <p:cNvSpPr txBox="1"/>
            <p:nvPr/>
          </p:nvSpPr>
          <p:spPr>
            <a:xfrm>
              <a:off x="830863" y="5322571"/>
              <a:ext cx="875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</a:t>
              </a: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="" xmlns:a16="http://schemas.microsoft.com/office/drawing/2014/main" id="{BE663C31-98A7-4B84-B332-7C056C1FF5EF}"/>
                </a:ext>
              </a:extLst>
            </p:cNvPr>
            <p:cNvSpPr/>
            <p:nvPr/>
          </p:nvSpPr>
          <p:spPr>
            <a:xfrm>
              <a:off x="4057650" y="2155013"/>
              <a:ext cx="4431058" cy="1768886"/>
            </a:xfrm>
            <a:prstGeom prst="roundRect">
              <a:avLst>
                <a:gd name="adj" fmla="val 89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="" xmlns:a16="http://schemas.microsoft.com/office/drawing/2014/main" id="{D6603695-D711-4923-BFA0-8472A3B1937E}"/>
                </a:ext>
              </a:extLst>
            </p:cNvPr>
            <p:cNvSpPr/>
            <p:nvPr/>
          </p:nvSpPr>
          <p:spPr>
            <a:xfrm>
              <a:off x="4344380" y="3378934"/>
              <a:ext cx="3918895" cy="41433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数据预处理及分布式存储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="" xmlns:a16="http://schemas.microsoft.com/office/drawing/2014/main" id="{7424E1A1-060F-4307-8A70-FDACE7D735D6}"/>
                </a:ext>
              </a:extLst>
            </p:cNvPr>
            <p:cNvSpPr txBox="1"/>
            <p:nvPr/>
          </p:nvSpPr>
          <p:spPr>
            <a:xfrm>
              <a:off x="770386" y="3331742"/>
              <a:ext cx="996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源平台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="" xmlns:a16="http://schemas.microsoft.com/office/drawing/2014/main" id="{5612371C-863F-460F-8B91-69BABA23E9E5}"/>
                </a:ext>
              </a:extLst>
            </p:cNvPr>
            <p:cNvSpPr/>
            <p:nvPr/>
          </p:nvSpPr>
          <p:spPr>
            <a:xfrm>
              <a:off x="4344380" y="2859434"/>
              <a:ext cx="3918895" cy="41433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大数据分析</a:t>
              </a:r>
            </a:p>
          </p:txBody>
        </p:sp>
        <p:sp>
          <p:nvSpPr>
            <p:cNvPr id="94" name="矩形 93">
              <a:extLst>
                <a:ext uri="{FF2B5EF4-FFF2-40B4-BE49-F238E27FC236}">
                  <a16:creationId xmlns="" xmlns:a16="http://schemas.microsoft.com/office/drawing/2014/main" id="{BFA848D7-0AB4-4CD1-83CF-21596B5B68C6}"/>
                </a:ext>
              </a:extLst>
            </p:cNvPr>
            <p:cNvSpPr/>
            <p:nvPr/>
          </p:nvSpPr>
          <p:spPr>
            <a:xfrm>
              <a:off x="5564864" y="2352106"/>
              <a:ext cx="1219660" cy="41433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安全态势呈现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="" xmlns:a16="http://schemas.microsoft.com/office/drawing/2014/main" id="{279569A7-03C3-4930-9FFC-CDFFC336ED98}"/>
                </a:ext>
              </a:extLst>
            </p:cNvPr>
            <p:cNvSpPr/>
            <p:nvPr/>
          </p:nvSpPr>
          <p:spPr>
            <a:xfrm>
              <a:off x="4343845" y="2349325"/>
              <a:ext cx="1119475" cy="414338"/>
            </a:xfrm>
            <a:prstGeom prst="rect">
              <a:avLst/>
            </a:prstGeom>
            <a:solidFill>
              <a:srgbClr val="59B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威胁响应处置</a:t>
              </a: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="" xmlns:a16="http://schemas.microsoft.com/office/drawing/2014/main" id="{BDAE2553-DC4C-43CA-8F38-DDFAA0D0CF4C}"/>
                </a:ext>
              </a:extLst>
            </p:cNvPr>
            <p:cNvSpPr/>
            <p:nvPr/>
          </p:nvSpPr>
          <p:spPr>
            <a:xfrm>
              <a:off x="8688433" y="5114835"/>
              <a:ext cx="3075746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终端主机</a:t>
              </a: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="" xmlns:a16="http://schemas.microsoft.com/office/drawing/2014/main" id="{53163142-01C1-4B10-8A7D-C45AF639A525}"/>
                </a:ext>
              </a:extLst>
            </p:cNvPr>
            <p:cNvSpPr/>
            <p:nvPr/>
          </p:nvSpPr>
          <p:spPr>
            <a:xfrm>
              <a:off x="8688433" y="2179971"/>
              <a:ext cx="3126556" cy="1722496"/>
            </a:xfrm>
            <a:prstGeom prst="roundRect">
              <a:avLst>
                <a:gd name="adj" fmla="val 89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日志审计（融合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HSA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="" xmlns:a16="http://schemas.microsoft.com/office/drawing/2014/main" id="{FE528044-550D-4CA3-9E13-5DA67C75F2F7}"/>
                </a:ext>
              </a:extLst>
            </p:cNvPr>
            <p:cNvSpPr/>
            <p:nvPr/>
          </p:nvSpPr>
          <p:spPr>
            <a:xfrm>
              <a:off x="2143013" y="2174087"/>
              <a:ext cx="1673631" cy="2593731"/>
            </a:xfrm>
            <a:prstGeom prst="roundRect">
              <a:avLst>
                <a:gd name="adj" fmla="val 89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配置管理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（融合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HSM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52" name="箭头: 上下 51">
              <a:extLst>
                <a:ext uri="{FF2B5EF4-FFF2-40B4-BE49-F238E27FC236}">
                  <a16:creationId xmlns="" xmlns:a16="http://schemas.microsoft.com/office/drawing/2014/main" id="{B07FBCB8-560F-47B2-895B-F193B01E3A87}"/>
                </a:ext>
              </a:extLst>
            </p:cNvPr>
            <p:cNvSpPr/>
            <p:nvPr/>
          </p:nvSpPr>
          <p:spPr>
            <a:xfrm>
              <a:off x="10141246" y="4697709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3" name="箭头: 上下 52">
              <a:extLst>
                <a:ext uri="{FF2B5EF4-FFF2-40B4-BE49-F238E27FC236}">
                  <a16:creationId xmlns="" xmlns:a16="http://schemas.microsoft.com/office/drawing/2014/main" id="{AD9DD367-2D90-4ED9-B56F-77E76B4CA3A0}"/>
                </a:ext>
              </a:extLst>
            </p:cNvPr>
            <p:cNvSpPr/>
            <p:nvPr/>
          </p:nvSpPr>
          <p:spPr>
            <a:xfrm rot="5400000">
              <a:off x="3816235" y="2371493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4" name="箭头: 上下 53">
              <a:extLst>
                <a:ext uri="{FF2B5EF4-FFF2-40B4-BE49-F238E27FC236}">
                  <a16:creationId xmlns="" xmlns:a16="http://schemas.microsoft.com/office/drawing/2014/main" id="{2A3281A5-B442-4383-A2B8-28C706E9A9CB}"/>
                </a:ext>
              </a:extLst>
            </p:cNvPr>
            <p:cNvSpPr/>
            <p:nvPr/>
          </p:nvSpPr>
          <p:spPr>
            <a:xfrm rot="5400000">
              <a:off x="8461057" y="3374904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="" xmlns:a16="http://schemas.microsoft.com/office/drawing/2014/main" id="{FD715F7B-844A-4C50-B5B6-897B7B3A68A8}"/>
                </a:ext>
              </a:extLst>
            </p:cNvPr>
            <p:cNvSpPr/>
            <p:nvPr/>
          </p:nvSpPr>
          <p:spPr>
            <a:xfrm>
              <a:off x="2137490" y="1202874"/>
              <a:ext cx="4110909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云端智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源平台控制中心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="" xmlns:a16="http://schemas.microsoft.com/office/drawing/2014/main" id="{C8E59D60-40A9-4912-A3B2-F5AFB2A896E0}"/>
                </a:ext>
              </a:extLst>
            </p:cNvPr>
            <p:cNvSpPr txBox="1"/>
            <p:nvPr/>
          </p:nvSpPr>
          <p:spPr>
            <a:xfrm>
              <a:off x="938910" y="1414868"/>
              <a:ext cx="80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D6B0E270-FC6F-41C9-B97C-A1D183E30ECD}"/>
                </a:ext>
              </a:extLst>
            </p:cNvPr>
            <p:cNvCxnSpPr>
              <a:cxnSpLocks/>
            </p:cNvCxnSpPr>
            <p:nvPr/>
          </p:nvCxnSpPr>
          <p:spPr>
            <a:xfrm>
              <a:off x="864394" y="2025488"/>
              <a:ext cx="10950595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="" xmlns:a16="http://schemas.microsoft.com/office/drawing/2014/main" id="{5B81D18D-4004-415C-AB55-A2EF9DF7F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63" y="4913766"/>
              <a:ext cx="10933316" cy="53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="" xmlns:a16="http://schemas.microsoft.com/office/drawing/2014/main" id="{4795B96F-421A-4EA3-A436-A72A2D1A3258}"/>
                </a:ext>
              </a:extLst>
            </p:cNvPr>
            <p:cNvSpPr/>
            <p:nvPr/>
          </p:nvSpPr>
          <p:spPr>
            <a:xfrm>
              <a:off x="6479251" y="1201956"/>
              <a:ext cx="5278075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第三方威胁情报</a:t>
              </a:r>
            </a:p>
          </p:txBody>
        </p:sp>
        <p:sp>
          <p:nvSpPr>
            <p:cNvPr id="36" name="箭头: 上下 35">
              <a:extLst>
                <a:ext uri="{FF2B5EF4-FFF2-40B4-BE49-F238E27FC236}">
                  <a16:creationId xmlns="" xmlns:a16="http://schemas.microsoft.com/office/drawing/2014/main" id="{32052F3B-AD1D-436B-BFFB-763E1D1A1EB6}"/>
                </a:ext>
              </a:extLst>
            </p:cNvPr>
            <p:cNvSpPr/>
            <p:nvPr/>
          </p:nvSpPr>
          <p:spPr>
            <a:xfrm>
              <a:off x="6950835" y="1796868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46" name="箭头: 上下 45">
              <a:extLst>
                <a:ext uri="{FF2B5EF4-FFF2-40B4-BE49-F238E27FC236}">
                  <a16:creationId xmlns="" xmlns:a16="http://schemas.microsoft.com/office/drawing/2014/main" id="{14D2EF8F-AFFE-41F7-B1B4-F3C31586EB12}"/>
                </a:ext>
              </a:extLst>
            </p:cNvPr>
            <p:cNvSpPr/>
            <p:nvPr/>
          </p:nvSpPr>
          <p:spPr>
            <a:xfrm>
              <a:off x="7685010" y="4697709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0" name="箭头: 上下 49">
              <a:extLst>
                <a:ext uri="{FF2B5EF4-FFF2-40B4-BE49-F238E27FC236}">
                  <a16:creationId xmlns="" xmlns:a16="http://schemas.microsoft.com/office/drawing/2014/main" id="{3C53B678-1403-4214-8519-D426E562D57A}"/>
                </a:ext>
              </a:extLst>
            </p:cNvPr>
            <p:cNvSpPr/>
            <p:nvPr/>
          </p:nvSpPr>
          <p:spPr>
            <a:xfrm>
              <a:off x="4500407" y="3754450"/>
              <a:ext cx="221457" cy="1399775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="" xmlns:a16="http://schemas.microsoft.com/office/drawing/2014/main" id="{D37B5613-DF90-49CF-A3DA-102AF6D3767B}"/>
                </a:ext>
              </a:extLst>
            </p:cNvPr>
            <p:cNvSpPr/>
            <p:nvPr/>
          </p:nvSpPr>
          <p:spPr>
            <a:xfrm>
              <a:off x="5393102" y="4069847"/>
              <a:ext cx="1509942" cy="707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流量探针</a:t>
              </a:r>
            </a:p>
          </p:txBody>
        </p:sp>
        <p:sp>
          <p:nvSpPr>
            <p:cNvPr id="44" name="箭头: 上下 43">
              <a:extLst>
                <a:ext uri="{FF2B5EF4-FFF2-40B4-BE49-F238E27FC236}">
                  <a16:creationId xmlns="" xmlns:a16="http://schemas.microsoft.com/office/drawing/2014/main" id="{700A83CF-FE1E-4AC2-84C4-06EFD8A28689}"/>
                </a:ext>
              </a:extLst>
            </p:cNvPr>
            <p:cNvSpPr/>
            <p:nvPr/>
          </p:nvSpPr>
          <p:spPr>
            <a:xfrm>
              <a:off x="6082371" y="4711336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6" name="箭头: 上下 55">
              <a:extLst>
                <a:ext uri="{FF2B5EF4-FFF2-40B4-BE49-F238E27FC236}">
                  <a16:creationId xmlns="" xmlns:a16="http://schemas.microsoft.com/office/drawing/2014/main" id="{D36F68DF-E73B-4A58-9CCA-0018381E00EB}"/>
                </a:ext>
              </a:extLst>
            </p:cNvPr>
            <p:cNvSpPr/>
            <p:nvPr/>
          </p:nvSpPr>
          <p:spPr>
            <a:xfrm>
              <a:off x="7685010" y="3733159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7" name="箭头: 上下 56">
              <a:extLst>
                <a:ext uri="{FF2B5EF4-FFF2-40B4-BE49-F238E27FC236}">
                  <a16:creationId xmlns="" xmlns:a16="http://schemas.microsoft.com/office/drawing/2014/main" id="{671A27EB-8575-4083-B775-0D1DBE6A1DC8}"/>
                </a:ext>
              </a:extLst>
            </p:cNvPr>
            <p:cNvSpPr/>
            <p:nvPr/>
          </p:nvSpPr>
          <p:spPr>
            <a:xfrm>
              <a:off x="6073547" y="3754450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9" name="箭头: 上下 68">
              <a:extLst>
                <a:ext uri="{FF2B5EF4-FFF2-40B4-BE49-F238E27FC236}">
                  <a16:creationId xmlns="" xmlns:a16="http://schemas.microsoft.com/office/drawing/2014/main" id="{DB3AB8BA-BC28-4FE2-AC0B-90C100225B09}"/>
                </a:ext>
              </a:extLst>
            </p:cNvPr>
            <p:cNvSpPr/>
            <p:nvPr/>
          </p:nvSpPr>
          <p:spPr>
            <a:xfrm>
              <a:off x="10147026" y="3809305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1" name="箭头: 上下 70">
              <a:extLst>
                <a:ext uri="{FF2B5EF4-FFF2-40B4-BE49-F238E27FC236}">
                  <a16:creationId xmlns="" xmlns:a16="http://schemas.microsoft.com/office/drawing/2014/main" id="{48904A01-5999-48DE-9C80-6E7C3DAE3677}"/>
                </a:ext>
              </a:extLst>
            </p:cNvPr>
            <p:cNvSpPr/>
            <p:nvPr/>
          </p:nvSpPr>
          <p:spPr>
            <a:xfrm>
              <a:off x="2877474" y="4711336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3" name="箭头: 上下 62">
              <a:extLst>
                <a:ext uri="{FF2B5EF4-FFF2-40B4-BE49-F238E27FC236}">
                  <a16:creationId xmlns="" xmlns:a16="http://schemas.microsoft.com/office/drawing/2014/main" id="{A776C11C-C31A-453C-9AF8-70E8A2CBE869}"/>
                </a:ext>
              </a:extLst>
            </p:cNvPr>
            <p:cNvSpPr/>
            <p:nvPr/>
          </p:nvSpPr>
          <p:spPr>
            <a:xfrm>
              <a:off x="5800108" y="1804032"/>
              <a:ext cx="221457" cy="442912"/>
            </a:xfrm>
            <a:prstGeom prst="upDownArrow">
              <a:avLst/>
            </a:prstGeom>
            <a:solidFill>
              <a:srgbClr val="F57E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2" name="矩形 71">
              <a:extLst>
                <a:ext uri="{FF2B5EF4-FFF2-40B4-BE49-F238E27FC236}">
                  <a16:creationId xmlns="" xmlns:a16="http://schemas.microsoft.com/office/drawing/2014/main" id="{7EA71F48-835A-41E3-976E-45A3181AB657}"/>
                </a:ext>
              </a:extLst>
            </p:cNvPr>
            <p:cNvSpPr/>
            <p:nvPr/>
          </p:nvSpPr>
          <p:spPr>
            <a:xfrm>
              <a:off x="6876887" y="2344660"/>
              <a:ext cx="1367070" cy="41433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威胁情报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691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-1176" y="1478758"/>
            <a:ext cx="5214290" cy="4597892"/>
          </a:xfrm>
          <a:prstGeom prst="roundRect">
            <a:avLst>
              <a:gd name="adj" fmla="val 69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0" y="1612223"/>
            <a:ext cx="3631339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安全态势呈现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192" y="2091442"/>
            <a:ext cx="1132357" cy="330740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安全态势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71239" y="2088982"/>
            <a:ext cx="1132357" cy="330740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运维态势</a:t>
            </a: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5244956" y="1254995"/>
            <a:ext cx="5146" cy="482165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5419918" y="1598141"/>
            <a:ext cx="1161539" cy="33074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3802176" y="1242355"/>
            <a:ext cx="9973" cy="48342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9718399" y="1606520"/>
            <a:ext cx="1161539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6714350" y="1254995"/>
            <a:ext cx="24971" cy="48216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6828480" y="1599985"/>
            <a:ext cx="1157669" cy="31379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</a:t>
            </a:r>
          </a:p>
        </p:txBody>
      </p:sp>
      <p:cxnSp>
        <p:nvCxnSpPr>
          <p:cNvPr id="22" name="直接连接符 21"/>
          <p:cNvCxnSpPr>
            <a:cxnSpLocks/>
          </p:cNvCxnSpPr>
          <p:nvPr/>
        </p:nvCxnSpPr>
        <p:spPr>
          <a:xfrm>
            <a:off x="8125727" y="1254995"/>
            <a:ext cx="36855" cy="48216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8302798" y="1594914"/>
            <a:ext cx="1144135" cy="330740"/>
          </a:xfrm>
          <a:prstGeom prst="roundRect">
            <a:avLst/>
          </a:prstGeom>
          <a:ln>
            <a:solidFill>
              <a:srgbClr val="00B05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9616209" y="1242355"/>
            <a:ext cx="13411" cy="47838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3926312" y="1592628"/>
            <a:ext cx="1144135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源中心</a:t>
            </a:r>
            <a:endParaRPr lang="zh-CN" altLang="en-US" sz="1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cxnSpLocks/>
          </p:cNvCxnSpPr>
          <p:nvPr/>
        </p:nvCxnSpPr>
        <p:spPr>
          <a:xfrm>
            <a:off x="11025300" y="1242355"/>
            <a:ext cx="0" cy="47838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11091084" y="1585015"/>
            <a:ext cx="1042114" cy="33074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6889968" y="2616224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预定义规则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888410" y="2980202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自定义规则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893397" y="334418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告警回收站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6916815" y="401731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告警查询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916815" y="436118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告警统计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910029" y="494870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设备告警统计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6910029" y="5298927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设备告警趋势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8385536" y="404588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报表计划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8369061" y="262882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预定义模板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8367503" y="299280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自定义模板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385536" y="4383911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业务系统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85536" y="497728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报表文件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1077363" y="2290171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11077363" y="264044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分布式部署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11077363" y="299071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1071460" y="3338985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1082902" y="4020184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许可证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6904946" y="5732146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邮件通知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1091084" y="440565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诊断工具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9749948" y="481944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日志备份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1091084" y="479032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语言设置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11096805" y="514060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关机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1085349" y="5499758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3960727" y="4790329"/>
            <a:ext cx="1144013" cy="330927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漏洞扫描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3960727" y="5180776"/>
            <a:ext cx="1144013" cy="330927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安全威胁情报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582627" y="5645996"/>
            <a:ext cx="2494814" cy="3307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自定义态势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2601944" y="4024245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高危资产排名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-1401" y="3260366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0" y="4405631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异常互访流量透视镜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76596" y="249775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全网区域告警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573131" y="2873068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实时告警滚动</a:t>
            </a:r>
            <a:endParaRPr lang="en-US" altLang="zh-CN" sz="105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-6715" y="4029840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威胁事件趋势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6829" y="2889558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风险资产统计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-1401" y="5163783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威胁事件列表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-1401" y="4779872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全局威胁地图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6829" y="2502330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全局安全评级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2594664" y="440796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风险终端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601971" y="4796619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全网网络拓扑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5453515" y="2614165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设备分级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5452158" y="2984326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设备状态监控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5448017" y="3342121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设备状态监控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5443455" y="3707986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配置文件列表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5438431" y="405778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设备配置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5453515" y="441392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全局配置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11071460" y="3683555"/>
            <a:ext cx="1109098" cy="294093"/>
          </a:xfrm>
          <a:prstGeom prst="roundRect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9729434" y="261141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9715393" y="297728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威胁防护日志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3960727" y="5595258"/>
            <a:ext cx="1144013" cy="330927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知识库管理</a:t>
            </a:r>
          </a:p>
        </p:txBody>
      </p:sp>
      <p:sp>
        <p:nvSpPr>
          <p:cNvPr id="107" name="圆角矩形 106"/>
          <p:cNvSpPr/>
          <p:nvPr/>
        </p:nvSpPr>
        <p:spPr>
          <a:xfrm>
            <a:off x="3898017" y="2880150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自定义关联规则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3906120" y="2492129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预定义关联规则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3906998" y="3656192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威胁处置链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9729639" y="3338985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内容审计日志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9739752" y="3704849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9742983" y="4056478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9753998" y="4430373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第三方日志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9748333" y="2228567"/>
            <a:ext cx="1110713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操作日志</a:t>
            </a:r>
          </a:p>
        </p:txBody>
      </p:sp>
      <p:sp>
        <p:nvSpPr>
          <p:cNvPr id="105" name="圆角矩形 104"/>
          <p:cNvSpPr/>
          <p:nvPr/>
        </p:nvSpPr>
        <p:spPr>
          <a:xfrm>
            <a:off x="1301086" y="2088888"/>
            <a:ext cx="1132357" cy="330740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流量态势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-13515" y="3644123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风险资产变化趋势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1315945" y="250233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业务互访流量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1297516" y="288339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应用流量分布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圆角矩形 117"/>
          <p:cNvSpPr/>
          <p:nvPr/>
        </p:nvSpPr>
        <p:spPr>
          <a:xfrm>
            <a:off x="1297987" y="326594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DDos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流量趋势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圆角矩形 118"/>
          <p:cNvSpPr/>
          <p:nvPr/>
        </p:nvSpPr>
        <p:spPr>
          <a:xfrm>
            <a:off x="1299990" y="3659621"/>
            <a:ext cx="1114574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流量排名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1282271" y="4034836"/>
            <a:ext cx="1149590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区域出口流量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1291503" y="4771372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业务流量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圆角矩形 121"/>
          <p:cNvSpPr/>
          <p:nvPr/>
        </p:nvSpPr>
        <p:spPr>
          <a:xfrm>
            <a:off x="1278534" y="515763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业务流量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圆角矩形 122"/>
          <p:cNvSpPr/>
          <p:nvPr/>
        </p:nvSpPr>
        <p:spPr>
          <a:xfrm>
            <a:off x="1296363" y="4396754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网站流量分类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2594498" y="3265940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告警事件趋势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2601778" y="3659621"/>
            <a:ext cx="1109098" cy="294093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告警事件分类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圆角矩形 126"/>
          <p:cNvSpPr/>
          <p:nvPr/>
        </p:nvSpPr>
        <p:spPr>
          <a:xfrm>
            <a:off x="3896194" y="3257798"/>
            <a:ext cx="1174884" cy="29409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关联结果数据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="" xmlns:a16="http://schemas.microsoft.com/office/drawing/2014/main" id="{63D2E771-9176-424E-92F4-FD3B90CE682B}"/>
              </a:ext>
            </a:extLst>
          </p:cNvPr>
          <p:cNvSpPr/>
          <p:nvPr/>
        </p:nvSpPr>
        <p:spPr>
          <a:xfrm>
            <a:off x="2247544" y="1102941"/>
            <a:ext cx="708467" cy="290236"/>
          </a:xfrm>
          <a:prstGeom prst="rect">
            <a:avLst/>
          </a:prstGeom>
          <a:solidFill>
            <a:srgbClr val="59B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新增特性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="" xmlns:a16="http://schemas.microsoft.com/office/drawing/2014/main" id="{63D2E771-9176-424E-92F4-FD3B90CE682B}"/>
              </a:ext>
            </a:extLst>
          </p:cNvPr>
          <p:cNvSpPr/>
          <p:nvPr/>
        </p:nvSpPr>
        <p:spPr>
          <a:xfrm>
            <a:off x="8385536" y="1097237"/>
            <a:ext cx="978584" cy="290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已有特性融合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077441" y="1242357"/>
            <a:ext cx="203569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>
            <a:off x="9476601" y="1242355"/>
            <a:ext cx="265659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/>
          <p:nvPr/>
        </p:nvCxnSpPr>
        <p:spPr>
          <a:xfrm>
            <a:off x="5419918" y="1242355"/>
            <a:ext cx="28409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/>
          <p:nvPr/>
        </p:nvCxnSpPr>
        <p:spPr>
          <a:xfrm flipV="1">
            <a:off x="16829" y="1242357"/>
            <a:ext cx="2131460" cy="4992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圆角矩形 132"/>
          <p:cNvSpPr/>
          <p:nvPr/>
        </p:nvSpPr>
        <p:spPr>
          <a:xfrm>
            <a:off x="10946485" y="643360"/>
            <a:ext cx="784003" cy="288266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远景规划</a:t>
            </a:r>
          </a:p>
        </p:txBody>
      </p:sp>
      <p:sp>
        <p:nvSpPr>
          <p:cNvPr id="126" name="圆角矩形 53">
            <a:extLst>
              <a:ext uri="{FF2B5EF4-FFF2-40B4-BE49-F238E27FC236}">
                <a16:creationId xmlns="" xmlns:a16="http://schemas.microsoft.com/office/drawing/2014/main" id="{3E71D031-5350-4567-874A-095A2A9A0D5A}"/>
              </a:ext>
            </a:extLst>
          </p:cNvPr>
          <p:cNvSpPr/>
          <p:nvPr/>
        </p:nvSpPr>
        <p:spPr>
          <a:xfrm>
            <a:off x="9749948" y="5246698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SYSMON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圆角矩形 70">
            <a:extLst>
              <a:ext uri="{FF2B5EF4-FFF2-40B4-BE49-F238E27FC236}">
                <a16:creationId xmlns="" xmlns:a16="http://schemas.microsoft.com/office/drawing/2014/main" id="{ADDFD8BD-B695-48AE-9745-68A54EC6D6A7}"/>
              </a:ext>
            </a:extLst>
          </p:cNvPr>
          <p:cNvSpPr/>
          <p:nvPr/>
        </p:nvSpPr>
        <p:spPr>
          <a:xfrm>
            <a:off x="7083680" y="643360"/>
            <a:ext cx="1109098" cy="294093"/>
          </a:xfrm>
          <a:prstGeom prst="roundRect">
            <a:avLst/>
          </a:prstGeom>
          <a:ln>
            <a:solidFill>
              <a:srgbClr val="F57E5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F57E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可视化呈现</a:t>
            </a:r>
            <a:endParaRPr lang="en-US" altLang="zh-CN" sz="1050" dirty="0">
              <a:solidFill>
                <a:srgbClr val="F57E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圆角矩形 58">
            <a:extLst>
              <a:ext uri="{FF2B5EF4-FFF2-40B4-BE49-F238E27FC236}">
                <a16:creationId xmlns="" xmlns:a16="http://schemas.microsoft.com/office/drawing/2014/main" id="{3D20F22D-722B-4FF3-8A65-BC1696C6A055}"/>
              </a:ext>
            </a:extLst>
          </p:cNvPr>
          <p:cNvSpPr/>
          <p:nvPr/>
        </p:nvSpPr>
        <p:spPr>
          <a:xfrm>
            <a:off x="8359643" y="643360"/>
            <a:ext cx="1144013" cy="28486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后台计算</a:t>
            </a:r>
          </a:p>
        </p:txBody>
      </p:sp>
      <p:sp>
        <p:nvSpPr>
          <p:cNvPr id="140" name="圆角矩形 95">
            <a:extLst>
              <a:ext uri="{FF2B5EF4-FFF2-40B4-BE49-F238E27FC236}">
                <a16:creationId xmlns="" xmlns:a16="http://schemas.microsoft.com/office/drawing/2014/main" id="{D2B35E69-C6B7-40B3-A30C-BDFC7D5234E6}"/>
              </a:ext>
            </a:extLst>
          </p:cNvPr>
          <p:cNvSpPr/>
          <p:nvPr/>
        </p:nvSpPr>
        <p:spPr>
          <a:xfrm>
            <a:off x="9670521" y="643360"/>
            <a:ext cx="1109098" cy="294093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功能配置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标题 78">
            <a:extLst>
              <a:ext uri="{FF2B5EF4-FFF2-40B4-BE49-F238E27FC236}">
                <a16:creationId xmlns="" xmlns:a16="http://schemas.microsoft.com/office/drawing/2014/main" id="{10647D95-7EAB-43E6-8735-535016E0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12" y="197873"/>
            <a:ext cx="3502664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源功能架构</a:t>
            </a:r>
          </a:p>
        </p:txBody>
      </p:sp>
      <p:sp>
        <p:nvSpPr>
          <p:cNvPr id="141" name="圆角矩形 20">
            <a:extLst>
              <a:ext uri="{FF2B5EF4-FFF2-40B4-BE49-F238E27FC236}">
                <a16:creationId xmlns="" xmlns:a16="http://schemas.microsoft.com/office/drawing/2014/main" id="{D0A0FFA2-4036-4A23-BEAA-765DAEC1708F}"/>
              </a:ext>
            </a:extLst>
          </p:cNvPr>
          <p:cNvSpPr/>
          <p:nvPr/>
        </p:nvSpPr>
        <p:spPr>
          <a:xfrm>
            <a:off x="5759146" y="643360"/>
            <a:ext cx="1157669" cy="31379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菜单项</a:t>
            </a:r>
          </a:p>
        </p:txBody>
      </p:sp>
    </p:spTree>
    <p:extLst>
      <p:ext uri="{BB962C8B-B14F-4D97-AF65-F5344CB8AC3E}">
        <p14:creationId xmlns:p14="http://schemas.microsoft.com/office/powerpoint/2010/main" val="3448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2" y="180854"/>
            <a:ext cx="9809846" cy="605774"/>
          </a:xfrm>
        </p:spPr>
        <p:txBody>
          <a:bodyPr/>
          <a:lstStyle/>
          <a:p>
            <a:r>
              <a:rPr lang="zh-CN" altLang="en-US" dirty="0"/>
              <a:t>全局安全态势呈现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29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466C1D7-A8B9-4B1F-B3D6-9FE250F4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596"/>
            <a:ext cx="12191999" cy="5227141"/>
          </a:xfrm>
          <a:prstGeom prst="rect">
            <a:avLst/>
          </a:prstGeom>
        </p:spPr>
      </p:pic>
      <p:sp>
        <p:nvSpPr>
          <p:cNvPr id="8" name="对话气泡: 圆角矩形 7">
            <a:extLst>
              <a:ext uri="{FF2B5EF4-FFF2-40B4-BE49-F238E27FC236}">
                <a16:creationId xmlns="" xmlns:a16="http://schemas.microsoft.com/office/drawing/2014/main" id="{630C05D4-E99E-42FF-A295-49BD3F015D4F}"/>
              </a:ext>
            </a:extLst>
          </p:cNvPr>
          <p:cNvSpPr/>
          <p:nvPr/>
        </p:nvSpPr>
        <p:spPr>
          <a:xfrm>
            <a:off x="1529152" y="1737219"/>
            <a:ext cx="3433619" cy="1295399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描述：综合全部接入安全设备所监控的安全风险进行整体的安全评估，计算出全网的安全等级。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钻取：单点设备（分支机构，分支区域）的安全风险评估及评估描述。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="" xmlns:a16="http://schemas.microsoft.com/office/drawing/2014/main" id="{4894D4C8-DBE5-46ED-8410-F046E814B977}"/>
              </a:ext>
            </a:extLst>
          </p:cNvPr>
          <p:cNvSpPr/>
          <p:nvPr/>
        </p:nvSpPr>
        <p:spPr>
          <a:xfrm>
            <a:off x="1482435" y="3350122"/>
            <a:ext cx="3879274" cy="1171125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描述：全网监控的资产概况，及风险服务器的占比和风险主机的占比。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钻取：单点设备（分支机构，分支区域）的资产概览。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="" xmlns:a16="http://schemas.microsoft.com/office/drawing/2014/main" id="{28E6833F-B135-48E2-9B39-8590A2A190B5}"/>
              </a:ext>
            </a:extLst>
          </p:cNvPr>
          <p:cNvSpPr/>
          <p:nvPr/>
        </p:nvSpPr>
        <p:spPr>
          <a:xfrm>
            <a:off x="1482435" y="5149586"/>
            <a:ext cx="3879274" cy="676651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TOP5-10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风险资产，区域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-IP-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风险指数。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钻取：该风险资产的详细信息。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="" xmlns:a16="http://schemas.microsoft.com/office/drawing/2014/main" id="{8EE44FC6-19D1-462C-B496-469C1CDC62B6}"/>
              </a:ext>
            </a:extLst>
          </p:cNvPr>
          <p:cNvSpPr/>
          <p:nvPr/>
        </p:nvSpPr>
        <p:spPr>
          <a:xfrm>
            <a:off x="3422072" y="5137722"/>
            <a:ext cx="2860964" cy="986157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描述：风险服务器和主机的变化趋势。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钻取：长周期及可自定义配置周期的变化趋势。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="" xmlns:a16="http://schemas.microsoft.com/office/drawing/2014/main" id="{1234153F-572D-4889-89BF-4A426A1A3A00}"/>
              </a:ext>
            </a:extLst>
          </p:cNvPr>
          <p:cNvSpPr/>
          <p:nvPr/>
        </p:nvSpPr>
        <p:spPr>
          <a:xfrm>
            <a:off x="5608059" y="5119861"/>
            <a:ext cx="2860964" cy="986157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描述：威胁事件的发生检测趋势。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 长周期及可自定义配置周期的威胁事件发生检测趋势。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对话气泡: 圆角矩形 16">
            <a:extLst>
              <a:ext uri="{FF2B5EF4-FFF2-40B4-BE49-F238E27FC236}">
                <a16:creationId xmlns="" xmlns:a16="http://schemas.microsoft.com/office/drawing/2014/main" id="{64BCB70A-029F-4D59-A92B-25B52F42F37A}"/>
              </a:ext>
            </a:extLst>
          </p:cNvPr>
          <p:cNvSpPr/>
          <p:nvPr/>
        </p:nvSpPr>
        <p:spPr>
          <a:xfrm>
            <a:off x="6792191" y="4786245"/>
            <a:ext cx="2860964" cy="986157"/>
          </a:xfrm>
          <a:prstGeom prst="wedgeRoundRectCallout">
            <a:avLst>
              <a:gd name="adj1" fmla="val -64711"/>
              <a:gd name="adj2" fmla="val -4607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描述：“实时”威胁事件列表。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钻取： 威胁事件详细信息，关联分析结果、攻击路径、证据信息。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对话气泡: 圆角矩形 17">
            <a:extLst>
              <a:ext uri="{FF2B5EF4-FFF2-40B4-BE49-F238E27FC236}">
                <a16:creationId xmlns="" xmlns:a16="http://schemas.microsoft.com/office/drawing/2014/main" id="{2A1A29D3-BECC-4594-8580-50C2CA749414}"/>
              </a:ext>
            </a:extLst>
          </p:cNvPr>
          <p:cNvSpPr/>
          <p:nvPr/>
        </p:nvSpPr>
        <p:spPr>
          <a:xfrm>
            <a:off x="3175767" y="1977891"/>
            <a:ext cx="3668377" cy="2998381"/>
          </a:xfrm>
          <a:prstGeom prst="wedgeRoundRectCallout">
            <a:avLst>
              <a:gd name="adj1" fmla="val -44118"/>
              <a:gd name="adj2" fmla="val -5979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动态滚动（可选配置停留、切换）具体描述如下：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业务互访：透视镜视图呈现夸设备（分支机构，分支区域）之间的网络互访关系。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资产分布区域：通过中国地图或世界地图呈现出主要资产的分布区域和数量信息。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内网安全状态评级：通过中国地图或世界地图呈现出单点设备（分支机构、分支区域）的安全监控评级。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对话气泡: 圆角矩形 18">
            <a:extLst>
              <a:ext uri="{FF2B5EF4-FFF2-40B4-BE49-F238E27FC236}">
                <a16:creationId xmlns="" xmlns:a16="http://schemas.microsoft.com/office/drawing/2014/main" id="{61E7B51D-4F1A-44CE-9A43-EC7EE259E463}"/>
              </a:ext>
            </a:extLst>
          </p:cNvPr>
          <p:cNvSpPr/>
          <p:nvPr/>
        </p:nvSpPr>
        <p:spPr>
          <a:xfrm>
            <a:off x="7467168" y="2368457"/>
            <a:ext cx="3668377" cy="2998381"/>
          </a:xfrm>
          <a:prstGeom prst="wedgeRoundRectCallout">
            <a:avLst>
              <a:gd name="adj1" fmla="val -43416"/>
              <a:gd name="adj2" fmla="val -5550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动态滚动（可选配置停留、切换）具体描述如下：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攻击来源分布：通过世界地图呈现外部的攻击来源。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威胁重灾区：通过世界地图或中国地图呈现遭受外攻击的次数和严重程度。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潜在威胁高危区：通过世界地图或中国地图呈现潜在的威胁高危区域（风险趋势预测，通过遭受攻击区域和区域互联关联分析得出）。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对话气泡: 圆角矩形 19">
            <a:extLst>
              <a:ext uri="{FF2B5EF4-FFF2-40B4-BE49-F238E27FC236}">
                <a16:creationId xmlns="" xmlns:a16="http://schemas.microsoft.com/office/drawing/2014/main" id="{5D53BD3F-B6A6-4D61-98DE-9314CDA388CD}"/>
              </a:ext>
            </a:extLst>
          </p:cNvPr>
          <p:cNvSpPr/>
          <p:nvPr/>
        </p:nvSpPr>
        <p:spPr>
          <a:xfrm>
            <a:off x="8318223" y="3032618"/>
            <a:ext cx="3668377" cy="986158"/>
          </a:xfrm>
          <a:prstGeom prst="wedgeRoundRectCallout">
            <a:avLst>
              <a:gd name="adj1" fmla="val 35857"/>
              <a:gd name="adj2" fmla="val -79487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威胁事件类型的分布和威胁事件严重程度的分布情况统计。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对话气泡: 圆角矩形 20">
            <a:extLst>
              <a:ext uri="{FF2B5EF4-FFF2-40B4-BE49-F238E27FC236}">
                <a16:creationId xmlns="" xmlns:a16="http://schemas.microsoft.com/office/drawing/2014/main" id="{FB346E3C-3EF6-4B36-939F-7AF7074D671F}"/>
              </a:ext>
            </a:extLst>
          </p:cNvPr>
          <p:cNvSpPr/>
          <p:nvPr/>
        </p:nvSpPr>
        <p:spPr>
          <a:xfrm>
            <a:off x="4649846" y="1353670"/>
            <a:ext cx="3668377" cy="986158"/>
          </a:xfrm>
          <a:prstGeom prst="wedgeRoundRectCallout">
            <a:avLst>
              <a:gd name="adj1" fmla="val 32346"/>
              <a:gd name="adj2" fmla="val -703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实施告警信息滚动呈现，主要呈现满足自定义规则的威胁事件信息。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99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2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市场背景分析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299282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/>
          <p:cNvCxnSpPr/>
          <p:nvPr/>
        </p:nvCxnSpPr>
        <p:spPr>
          <a:xfrm>
            <a:off x="988122" y="5523709"/>
            <a:ext cx="864096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79997" y="559571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07832" y="559571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35667" y="559571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66" name="标题 3"/>
          <p:cNvSpPr>
            <a:spLocks noGrp="1"/>
          </p:cNvSpPr>
          <p:nvPr>
            <p:ph type="title"/>
          </p:nvPr>
        </p:nvSpPr>
        <p:spPr>
          <a:xfrm>
            <a:off x="180430" y="114101"/>
            <a:ext cx="8229600" cy="811423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智</a:t>
            </a:r>
            <a:r>
              <a:rPr lang="en-US" altLang="zh-CN" dirty="0"/>
              <a:t>·</a:t>
            </a:r>
            <a:r>
              <a:rPr lang="zh-CN" altLang="en-US" dirty="0" smtClean="0"/>
              <a:t>源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年战略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Roadmap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276865" y="1069597"/>
            <a:ext cx="1957516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构建大数据分析平台框架、流量、日志、事件综合关联分析。</a:t>
            </a: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全局安全态势的可视化呈现。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2410900" y="3899333"/>
            <a:ext cx="2671725" cy="1299750"/>
          </a:xfrm>
          <a:prstGeom prst="roundRect">
            <a:avLst>
              <a:gd name="adj" fmla="val 7356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态势感知方案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目标市场：政府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价值：威胁态势呈现、运维分析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组件：防火墙、运维平台</a:t>
            </a:r>
          </a:p>
        </p:txBody>
      </p:sp>
      <p:sp>
        <p:nvSpPr>
          <p:cNvPr id="44" name="文本框 12"/>
          <p:cNvSpPr txBox="1"/>
          <p:nvPr/>
        </p:nvSpPr>
        <p:spPr>
          <a:xfrm>
            <a:off x="6563502" y="559571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45" name="文本框 12"/>
          <p:cNvSpPr txBox="1"/>
          <p:nvPr/>
        </p:nvSpPr>
        <p:spPr>
          <a:xfrm>
            <a:off x="8091337" y="559571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10439709" y="4068933"/>
            <a:ext cx="785975" cy="28324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10439709" y="4478083"/>
            <a:ext cx="785975" cy="283248"/>
          </a:xfrm>
          <a:prstGeom prst="roundRect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产品线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10439709" y="4887233"/>
            <a:ext cx="785975" cy="283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5224788" y="3899333"/>
            <a:ext cx="3041946" cy="1299750"/>
          </a:xfrm>
          <a:prstGeom prst="roundRect">
            <a:avLst>
              <a:gd name="adj" fmla="val 7356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威胁及风险处置方案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目标市场：大型企业、高校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价值：风险识别、风险预警、威胁处置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组件：防火墙、运维平台、探针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376544" y="1071427"/>
            <a:ext cx="1706081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全局运维监控的可视化呈现。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威胁热点关联分析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建立云端控制中心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建立云端威胁热点知识库。</a:t>
            </a:r>
          </a:p>
          <a:p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224788" y="1058829"/>
            <a:ext cx="1706084" cy="1379513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云端控制中心的威胁关联分析。</a:t>
            </a: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互联网安全态势感知。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License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控制模块化产品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7137745" y="1069597"/>
            <a:ext cx="1740987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山石单点设备威胁情报服务提供。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引入第三方威胁情报。</a:t>
            </a:r>
          </a:p>
          <a:p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094185" y="1069597"/>
            <a:ext cx="1595280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非山石产品用户的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威胁情报服务提供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2617987" y="2582415"/>
            <a:ext cx="2829244" cy="1136390"/>
          </a:xfrm>
          <a:prstGeom prst="roundRect">
            <a:avLst>
              <a:gd name="adj" fmla="val 9948"/>
            </a:avLst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运维平台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定位：逐步替代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HSM/HSA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、业务和威胁分析与集中呈现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目标市场：政府、高校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975252" y="3488963"/>
            <a:ext cx="1843002" cy="355744"/>
          </a:xfrm>
          <a:prstGeom prst="roundRect">
            <a:avLst>
              <a:gd name="adj" fmla="val 9948"/>
            </a:avLst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HSM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HSA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退市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919582" y="2582415"/>
            <a:ext cx="3055670" cy="1136390"/>
          </a:xfrm>
          <a:prstGeom prst="roundRect">
            <a:avLst>
              <a:gd name="adj" fmla="val 9948"/>
            </a:avLst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运维产品系列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定位：配置管理、日志审计、业务审计、威胁分析等模块构成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目标市场：政府、金融、高校、企业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3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416" y="139401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 smtClean="0"/>
              <a:t>源产品 </a:t>
            </a:r>
            <a:r>
              <a:rPr lang="en-US" altLang="zh-CN" dirty="0" smtClean="0"/>
              <a:t>Roadmap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31</a:t>
            </a:fld>
            <a:endParaRPr lang="en-US" altLang="zh-CN"/>
          </a:p>
        </p:txBody>
      </p:sp>
      <p:sp>
        <p:nvSpPr>
          <p:cNvPr id="9" name="圆角矩形 7">
            <a:extLst>
              <a:ext uri="{FF2B5EF4-FFF2-40B4-BE49-F238E27FC236}">
                <a16:creationId xmlns="" xmlns:a16="http://schemas.microsoft.com/office/drawing/2014/main" id="{6899DD1B-82D4-47F2-8C5A-396E6B38A6EF}"/>
              </a:ext>
            </a:extLst>
          </p:cNvPr>
          <p:cNvSpPr/>
          <p:nvPr/>
        </p:nvSpPr>
        <p:spPr>
          <a:xfrm>
            <a:off x="138807" y="2162783"/>
            <a:ext cx="907397" cy="2411590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数据分析平台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8">
            <a:extLst>
              <a:ext uri="{FF2B5EF4-FFF2-40B4-BE49-F238E27FC236}">
                <a16:creationId xmlns="" xmlns:a16="http://schemas.microsoft.com/office/drawing/2014/main" id="{C2E60940-2DDA-4445-8C34-0737D857C2B4}"/>
              </a:ext>
            </a:extLst>
          </p:cNvPr>
          <p:cNvSpPr/>
          <p:nvPr/>
        </p:nvSpPr>
        <p:spPr>
          <a:xfrm>
            <a:off x="123568" y="5133528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产品形态</a:t>
            </a:r>
          </a:p>
        </p:txBody>
      </p:sp>
      <p:sp>
        <p:nvSpPr>
          <p:cNvPr id="11" name="圆角矩形 9">
            <a:extLst>
              <a:ext uri="{FF2B5EF4-FFF2-40B4-BE49-F238E27FC236}">
                <a16:creationId xmlns="" xmlns:a16="http://schemas.microsoft.com/office/drawing/2014/main" id="{219DB8E9-CC0F-480B-8B9F-E05227FC8EF6}"/>
              </a:ext>
            </a:extLst>
          </p:cNvPr>
          <p:cNvSpPr/>
          <p:nvPr/>
        </p:nvSpPr>
        <p:spPr>
          <a:xfrm>
            <a:off x="131188" y="5615347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资质及能力证明</a:t>
            </a:r>
          </a:p>
        </p:txBody>
      </p:sp>
      <p:sp>
        <p:nvSpPr>
          <p:cNvPr id="12" name="圆角矩形 51">
            <a:extLst>
              <a:ext uri="{FF2B5EF4-FFF2-40B4-BE49-F238E27FC236}">
                <a16:creationId xmlns="" xmlns:a16="http://schemas.microsoft.com/office/drawing/2014/main" id="{00C9D250-3513-4264-B17E-1F1B9135DFB5}"/>
              </a:ext>
            </a:extLst>
          </p:cNvPr>
          <p:cNvSpPr/>
          <p:nvPr/>
        </p:nvSpPr>
        <p:spPr>
          <a:xfrm>
            <a:off x="131188" y="4638228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商业模式</a:t>
            </a:r>
          </a:p>
        </p:txBody>
      </p:sp>
      <p:sp>
        <p:nvSpPr>
          <p:cNvPr id="14" name="圆角矩形 7">
            <a:extLst>
              <a:ext uri="{FF2B5EF4-FFF2-40B4-BE49-F238E27FC236}">
                <a16:creationId xmlns=""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1092840" y="4042235"/>
            <a:ext cx="1202428" cy="532138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Third-Part</a:t>
            </a:r>
          </a:p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威胁情报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3904896" y="1306614"/>
            <a:ext cx="3482948" cy="33253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Phase 2</a:t>
            </a:r>
            <a:endParaRPr lang="en-US" altLang="zh-CN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DE4FEECA-CB19-45F5-A9B5-31270AD4FC21}"/>
              </a:ext>
            </a:extLst>
          </p:cNvPr>
          <p:cNvCxnSpPr/>
          <p:nvPr/>
        </p:nvCxnSpPr>
        <p:spPr>
          <a:xfrm flipV="1">
            <a:off x="138808" y="1976697"/>
            <a:ext cx="11087100" cy="580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2071610" y="1137608"/>
            <a:ext cx="1692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第三方合作</a:t>
            </a:r>
            <a:r>
              <a:rPr lang="zh-CN" altLang="en-US" sz="11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aella data</a:t>
            </a:r>
            <a:endParaRPr lang="zh-CN" altLang="en-US" sz="11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3762373" y="1073753"/>
            <a:ext cx="35270" cy="49595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2364260" y="1463073"/>
            <a:ext cx="1260390" cy="36584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Phase 1 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 flipH="1">
            <a:off x="6176960" y="2034747"/>
            <a:ext cx="576" cy="24816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8898455" y="1976697"/>
            <a:ext cx="31687" cy="24310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6479028" y="987980"/>
            <a:ext cx="1692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自主研发</a:t>
            </a:r>
            <a:endParaRPr lang="zh-CN" altLang="en-US" sz="11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角矩形 7">
            <a:extLst>
              <a:ext uri="{FF2B5EF4-FFF2-40B4-BE49-F238E27FC236}">
                <a16:creationId xmlns=""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1114303" y="2183931"/>
            <a:ext cx="1202428" cy="54279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圆角矩形 7">
            <a:extLst>
              <a:ext uri="{FF2B5EF4-FFF2-40B4-BE49-F238E27FC236}">
                <a16:creationId xmlns=""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1100460" y="2806849"/>
            <a:ext cx="1202428" cy="54279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HSM &amp; HSA</a:t>
            </a:r>
          </a:p>
          <a:p>
            <a:pPr algn="ct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</a:p>
        </p:txBody>
      </p:sp>
      <p:sp>
        <p:nvSpPr>
          <p:cNvPr id="32" name="圆角矩形 7">
            <a:extLst>
              <a:ext uri="{FF2B5EF4-FFF2-40B4-BE49-F238E27FC236}">
                <a16:creationId xmlns=""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1092840" y="3419640"/>
            <a:ext cx="1202428" cy="54279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安全运营</a:t>
            </a:r>
            <a:endParaRPr lang="en-US" altLang="zh-CN" sz="105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（运维服务）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49E82673-EB0C-41FC-B546-61D401B3B265}"/>
              </a:ext>
            </a:extLst>
          </p:cNvPr>
          <p:cNvCxnSpPr/>
          <p:nvPr/>
        </p:nvCxnSpPr>
        <p:spPr>
          <a:xfrm>
            <a:off x="2364260" y="4574373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="" xmlns:a16="http://schemas.microsoft.com/office/drawing/2014/main" id="{A477B61E-082C-44CB-810D-7BF9C8249C56}"/>
              </a:ext>
            </a:extLst>
          </p:cNvPr>
          <p:cNvCxnSpPr/>
          <p:nvPr/>
        </p:nvCxnSpPr>
        <p:spPr>
          <a:xfrm>
            <a:off x="2462290" y="5598031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955B8AE2-B93D-40B4-8D01-CE3962BBC14E}"/>
              </a:ext>
            </a:extLst>
          </p:cNvPr>
          <p:cNvCxnSpPr/>
          <p:nvPr/>
        </p:nvCxnSpPr>
        <p:spPr>
          <a:xfrm>
            <a:off x="2462290" y="5056192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993955" y="1118785"/>
            <a:ext cx="265659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937272" y="1118785"/>
            <a:ext cx="28409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2370986" y="2083669"/>
            <a:ext cx="1336041" cy="3938590"/>
          </a:xfrm>
          <a:prstGeom prst="roundRect">
            <a:avLst>
              <a:gd name="adj" fmla="val 1273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52">
            <a:extLst>
              <a:ext uri="{FF2B5EF4-FFF2-40B4-BE49-F238E27FC236}">
                <a16:creationId xmlns="" xmlns:a16="http://schemas.microsoft.com/office/drawing/2014/main" id="{FFF5DBE1-2DE2-4E65-A569-F896B25B4306}"/>
              </a:ext>
            </a:extLst>
          </p:cNvPr>
          <p:cNvSpPr txBox="1"/>
          <p:nvPr/>
        </p:nvSpPr>
        <p:spPr>
          <a:xfrm>
            <a:off x="4769657" y="4717082"/>
            <a:ext cx="20398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安全产品配套： 单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52">
            <a:extLst>
              <a:ext uri="{FF2B5EF4-FFF2-40B4-BE49-F238E27FC236}">
                <a16:creationId xmlns="" xmlns:a16="http://schemas.microsoft.com/office/drawing/2014/main" id="{FFF5DBE1-2DE2-4E65-A569-F896B25B4306}"/>
              </a:ext>
            </a:extLst>
          </p:cNvPr>
          <p:cNvSpPr txBox="1"/>
          <p:nvPr/>
        </p:nvSpPr>
        <p:spPr>
          <a:xfrm>
            <a:off x="8140685" y="4710706"/>
            <a:ext cx="20398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安全产品配套： 单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="" xmlns:a16="http://schemas.microsoft.com/office/drawing/2014/main" id="{BAA722E1-4186-48BE-B479-B834DAD5759D}"/>
              </a:ext>
            </a:extLst>
          </p:cNvPr>
          <p:cNvSpPr txBox="1"/>
          <p:nvPr/>
        </p:nvSpPr>
        <p:spPr>
          <a:xfrm>
            <a:off x="4687885" y="5124434"/>
            <a:ext cx="17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硬件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10552626" y="1427153"/>
            <a:ext cx="33364" cy="46410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52">
            <a:extLst>
              <a:ext uri="{FF2B5EF4-FFF2-40B4-BE49-F238E27FC236}">
                <a16:creationId xmlns="" xmlns:a16="http://schemas.microsoft.com/office/drawing/2014/main" id="{FFF5DBE1-2DE2-4E65-A569-F896B25B4306}"/>
              </a:ext>
            </a:extLst>
          </p:cNvPr>
          <p:cNvSpPr txBox="1"/>
          <p:nvPr/>
        </p:nvSpPr>
        <p:spPr>
          <a:xfrm>
            <a:off x="2462290" y="3400679"/>
            <a:ext cx="1162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使用 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AellaData</a:t>
            </a:r>
          </a:p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OEM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成演示平台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626414" y="4032535"/>
            <a:ext cx="1179046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第三方威胁情报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618757" y="4300919"/>
            <a:ext cx="1179047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联动防御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4977871" y="1987789"/>
            <a:ext cx="23369" cy="25018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3985269" y="1703410"/>
            <a:ext cx="819936" cy="23648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P2 -1 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5183291" y="1700136"/>
            <a:ext cx="819936" cy="23648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P2 - 2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5058382" y="2057124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流量态势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6315286" y="2047732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运维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态势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6397210" y="1700392"/>
            <a:ext cx="819936" cy="23648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P2 -3 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562248" y="2732289"/>
            <a:ext cx="1218898" cy="524103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HSM</a:t>
            </a: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设备管理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下配置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特征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Lic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6292676" y="3524360"/>
            <a:ext cx="1046609" cy="52971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HSA</a:t>
            </a: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日志收集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SYSMON</a:t>
            </a:r>
          </a:p>
        </p:txBody>
      </p:sp>
      <p:sp>
        <p:nvSpPr>
          <p:cNvPr id="66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6212041" y="3103723"/>
            <a:ext cx="1211383" cy="36215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HSM</a:t>
            </a: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告警规则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9064294" y="3400032"/>
            <a:ext cx="1355809" cy="542793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安全运营中心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产品（技术）与运维服务（人）结合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9207778" y="2328520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报表</a:t>
            </a:r>
          </a:p>
        </p:txBody>
      </p:sp>
      <p:sp>
        <p:nvSpPr>
          <p:cNvPr id="69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5002523" y="2363009"/>
            <a:ext cx="117891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关联分析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0694350" y="2645529"/>
            <a:ext cx="1397160" cy="524103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SIEM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方向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支持国内主流厂商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标准化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syslog,snmp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0686769" y="4150146"/>
            <a:ext cx="1397160" cy="346989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集成漏洞扫描 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主动防御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圆角矩形 25">
            <a:extLst>
              <a:ext uri="{FF2B5EF4-FFF2-40B4-BE49-F238E27FC236}">
                <a16:creationId xmlns="" xmlns:a16="http://schemas.microsoft.com/office/drawing/2014/main" id="{527DD69E-EEBD-4AA3-8837-99154F80E1A8}"/>
              </a:ext>
            </a:extLst>
          </p:cNvPr>
          <p:cNvSpPr/>
          <p:nvPr/>
        </p:nvSpPr>
        <p:spPr>
          <a:xfrm>
            <a:off x="10638122" y="1303640"/>
            <a:ext cx="1494454" cy="35728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Phase 4</a:t>
            </a:r>
            <a:endParaRPr lang="en-US" altLang="zh-CN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TextBox 30">
            <a:extLst>
              <a:ext uri="{FF2B5EF4-FFF2-40B4-BE49-F238E27FC236}">
                <a16:creationId xmlns="" xmlns:a16="http://schemas.microsoft.com/office/drawing/2014/main" id="{BAA722E1-4186-48BE-B479-B834DAD5759D}"/>
              </a:ext>
            </a:extLst>
          </p:cNvPr>
          <p:cNvSpPr txBox="1"/>
          <p:nvPr/>
        </p:nvSpPr>
        <p:spPr>
          <a:xfrm>
            <a:off x="8433469" y="5061252"/>
            <a:ext cx="1147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-   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硬件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安全运营服务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3838541" y="1296924"/>
            <a:ext cx="12834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安全态势呈现切入</a:t>
            </a:r>
            <a:endParaRPr lang="zh-CN" altLang="en-US" sz="105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10548613" y="726360"/>
            <a:ext cx="1583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完整  </a:t>
            </a:r>
            <a:r>
              <a:rPr lang="en-US" altLang="zh-CN" sz="1050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iSOC</a:t>
            </a:r>
            <a:r>
              <a:rPr lang="en-US" altLang="zh-CN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: </a:t>
            </a:r>
          </a:p>
          <a:p>
            <a:pPr algn="ctr"/>
            <a:r>
              <a:rPr lang="zh-CN" altLang="en-US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数据驱动 </a:t>
            </a:r>
            <a:r>
              <a:rPr lang="en-US" altLang="zh-CN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安全运营</a:t>
            </a:r>
            <a:endParaRPr lang="zh-CN" altLang="en-US" sz="105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608099" y="3779498"/>
            <a:ext cx="1197361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威胁处置链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2537036" y="2121803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安全态势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2502639" y="2429093"/>
            <a:ext cx="1087865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E/X/T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接入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Aella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ata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3843678" y="2438461"/>
            <a:ext cx="1046609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BDS/IPS/IDS</a:t>
            </a: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产品接入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7730717" y="1690402"/>
            <a:ext cx="819936" cy="23648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P3 -1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9208981" y="4043358"/>
            <a:ext cx="1046609" cy="213576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知识库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9295111" y="1693351"/>
            <a:ext cx="819936" cy="23648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P3 -1 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圆角矩形 25">
            <a:extLst>
              <a:ext uri="{FF2B5EF4-FFF2-40B4-BE49-F238E27FC236}">
                <a16:creationId xmlns="" xmlns:a16="http://schemas.microsoft.com/office/drawing/2014/main" id="{527DD69E-EEBD-4AA3-8837-99154F80E1A8}"/>
              </a:ext>
            </a:extLst>
          </p:cNvPr>
          <p:cNvSpPr/>
          <p:nvPr/>
        </p:nvSpPr>
        <p:spPr>
          <a:xfrm>
            <a:off x="7531824" y="1309112"/>
            <a:ext cx="2950434" cy="35728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Phase 3</a:t>
            </a:r>
            <a:endParaRPr lang="en-US" altLang="zh-CN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7423424" y="1309294"/>
            <a:ext cx="12834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第三方情报切入</a:t>
            </a:r>
            <a:endParaRPr lang="zh-CN" altLang="en-US" sz="105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9" name="直接连接符 78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7452669" y="1245355"/>
            <a:ext cx="33565" cy="48228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3823118" y="2846132"/>
            <a:ext cx="1087865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AellaData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功能按需响应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04227" y="197879"/>
            <a:ext cx="9809846" cy="605774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源产品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Phase2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功能细化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510521" y="3898821"/>
            <a:ext cx="2158312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 大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数据分析平台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全局安全态势的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自有数据的关联分析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370679" y="3878548"/>
            <a:ext cx="2274613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维监控的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流量态势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热点关联分析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威胁处置链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337095" y="3885481"/>
            <a:ext cx="2258137" cy="1379513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云端威胁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互联网安全态势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HSM&amp;HSA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License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控制模块化产品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988122" y="5523709"/>
            <a:ext cx="864096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979997" y="559571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841687" y="5628971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2767392" y="1080749"/>
            <a:ext cx="1165573" cy="26098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6096000" y="967597"/>
            <a:ext cx="741405" cy="2800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68271" y="967597"/>
            <a:ext cx="785975" cy="283248"/>
          </a:xfrm>
          <a:prstGeom prst="roundRect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P2-1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114396" y="997688"/>
            <a:ext cx="785975" cy="283248"/>
          </a:xfrm>
          <a:prstGeom prst="roundRect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P2-2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645292" y="982094"/>
            <a:ext cx="785975" cy="283248"/>
          </a:xfrm>
          <a:prstGeom prst="roundRect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P2-3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54076" y="1414789"/>
            <a:ext cx="258203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E/X/T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系列   接入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AellaData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，数据接入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68271" y="2324370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AellaData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功能按需响应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510521" y="1830432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威胁知识库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510520" y="2324370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监控告警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510520" y="2829738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攻击路径还原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29" idx="3"/>
            <a:endCxn id="32" idx="1"/>
          </p:cNvCxnSpPr>
          <p:nvPr/>
        </p:nvCxnSpPr>
        <p:spPr>
          <a:xfrm>
            <a:off x="1136822" y="2480591"/>
            <a:ext cx="373698" cy="5053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>
            <a:off x="1136822" y="2480591"/>
            <a:ext cx="3736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 flipV="1">
            <a:off x="1136822" y="1986653"/>
            <a:ext cx="373699" cy="493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2640349" y="2819011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系统配置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6504003" y="2098543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HSM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931890" y="1081886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设备管理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931889" y="1575824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设备监控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931889" y="2081192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配置下发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45" idx="3"/>
            <a:endCxn id="48" idx="1"/>
          </p:cNvCxnSpPr>
          <p:nvPr/>
        </p:nvCxnSpPr>
        <p:spPr>
          <a:xfrm flipV="1">
            <a:off x="7572554" y="2237413"/>
            <a:ext cx="359335" cy="173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45" idx="3"/>
            <a:endCxn id="47" idx="1"/>
          </p:cNvCxnSpPr>
          <p:nvPr/>
        </p:nvCxnSpPr>
        <p:spPr>
          <a:xfrm flipV="1">
            <a:off x="7572554" y="1732045"/>
            <a:ext cx="359335" cy="5227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 flipV="1">
            <a:off x="7572554" y="1238107"/>
            <a:ext cx="359336" cy="101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0912912" y="1571009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HSA</a:t>
            </a:r>
            <a:r>
              <a:rPr lang="zh-CN" altLang="en-US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endParaRPr lang="zh-CN" altLang="en-US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9501064" y="1077071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日志审计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9501063" y="1571009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日志备份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9501063" y="2076377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日志查询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52" idx="1"/>
            <a:endCxn id="55" idx="3"/>
          </p:cNvCxnSpPr>
          <p:nvPr/>
        </p:nvCxnSpPr>
        <p:spPr>
          <a:xfrm flipH="1">
            <a:off x="10569614" y="1727230"/>
            <a:ext cx="343298" cy="5053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52" idx="1"/>
            <a:endCxn id="54" idx="3"/>
          </p:cNvCxnSpPr>
          <p:nvPr/>
        </p:nvCxnSpPr>
        <p:spPr>
          <a:xfrm flipH="1">
            <a:off x="10569614" y="1727230"/>
            <a:ext cx="3432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52" idx="1"/>
            <a:endCxn id="53" idx="3"/>
          </p:cNvCxnSpPr>
          <p:nvPr/>
        </p:nvCxnSpPr>
        <p:spPr>
          <a:xfrm flipH="1" flipV="1">
            <a:off x="10569615" y="1233292"/>
            <a:ext cx="343297" cy="493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0890134" y="2669140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终端日志接入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9273639" y="2935506"/>
            <a:ext cx="1279088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Sysmon</a:t>
            </a:r>
            <a:r>
              <a:rPr lang="zh-CN" altLang="en-US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服务集成</a:t>
            </a:r>
            <a:endParaRPr lang="zh-CN" altLang="en-US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71" idx="1"/>
            <a:endCxn id="72" idx="3"/>
          </p:cNvCxnSpPr>
          <p:nvPr/>
        </p:nvCxnSpPr>
        <p:spPr>
          <a:xfrm flipH="1">
            <a:off x="10552727" y="2825361"/>
            <a:ext cx="337407" cy="2663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0890134" y="3247947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终端事件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统计分析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76" idx="1"/>
            <a:endCxn id="72" idx="3"/>
          </p:cNvCxnSpPr>
          <p:nvPr/>
        </p:nvCxnSpPr>
        <p:spPr>
          <a:xfrm flipH="1" flipV="1">
            <a:off x="10552727" y="3091727"/>
            <a:ext cx="337407" cy="3124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3626998" y="2093228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安全态势呈现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4967865" y="1429732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安全态势呈现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3932965" y="3690551"/>
            <a:ext cx="59585" cy="158137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6862810" y="3767761"/>
            <a:ext cx="160611" cy="14795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927399" y="2581896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特征库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下发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927399" y="3062034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45" idx="3"/>
            <a:endCxn id="91" idx="1"/>
          </p:cNvCxnSpPr>
          <p:nvPr/>
        </p:nvCxnSpPr>
        <p:spPr>
          <a:xfrm>
            <a:off x="7572554" y="2254764"/>
            <a:ext cx="354845" cy="4833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92" idx="1"/>
            <a:endCxn id="45" idx="3"/>
          </p:cNvCxnSpPr>
          <p:nvPr/>
        </p:nvCxnSpPr>
        <p:spPr>
          <a:xfrm flipH="1" flipV="1">
            <a:off x="7572554" y="2254764"/>
            <a:ext cx="354845" cy="9634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4971405" y="2093228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流量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态势呈现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4967864" y="2734296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运维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态势呈现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4" name="直接连接符 103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84" idx="3"/>
            <a:endCxn id="85" idx="1"/>
          </p:cNvCxnSpPr>
          <p:nvPr/>
        </p:nvCxnSpPr>
        <p:spPr>
          <a:xfrm flipV="1">
            <a:off x="4695549" y="1585953"/>
            <a:ext cx="272316" cy="6634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103" idx="1"/>
            <a:endCxn id="84" idx="3"/>
          </p:cNvCxnSpPr>
          <p:nvPr/>
        </p:nvCxnSpPr>
        <p:spPr>
          <a:xfrm flipH="1" flipV="1">
            <a:off x="4695549" y="2249449"/>
            <a:ext cx="272315" cy="6410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84" idx="3"/>
            <a:endCxn id="102" idx="1"/>
          </p:cNvCxnSpPr>
          <p:nvPr/>
        </p:nvCxnSpPr>
        <p:spPr>
          <a:xfrm>
            <a:off x="4695549" y="2249449"/>
            <a:ext cx="2758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4064250" y="3339807"/>
            <a:ext cx="1312664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威胁关联分析模型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5489742" y="3328527"/>
            <a:ext cx="1240572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攻击路径还原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7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04227" y="197879"/>
            <a:ext cx="9809846" cy="605774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源产品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Phase3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功能细化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788240" y="3889020"/>
            <a:ext cx="2627241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山石单点设备威胁情报服务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方威胁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情报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联动防御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20325" y="3889020"/>
            <a:ext cx="2545879" cy="1368745"/>
          </a:xfrm>
          <a:prstGeom prst="roundRect">
            <a:avLst>
              <a:gd name="adj" fmla="val 84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安全运营中心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山石自有的威胁情报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988122" y="5523709"/>
            <a:ext cx="864096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394543" y="5595717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0" name="文本框 12"/>
          <p:cNvSpPr txBox="1"/>
          <p:nvPr/>
        </p:nvSpPr>
        <p:spPr>
          <a:xfrm>
            <a:off x="4715452" y="5617395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1" name="文本框 12"/>
          <p:cNvSpPr txBox="1"/>
          <p:nvPr/>
        </p:nvSpPr>
        <p:spPr>
          <a:xfrm>
            <a:off x="8091337" y="5622597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4433489" y="897338"/>
            <a:ext cx="741405" cy="2800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5174894" y="3697502"/>
            <a:ext cx="186016" cy="14795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68271" y="1035339"/>
            <a:ext cx="785975" cy="283248"/>
          </a:xfrm>
          <a:prstGeom prst="roundRect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P3-1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807311" y="1035339"/>
            <a:ext cx="785975" cy="283248"/>
          </a:xfrm>
          <a:prstGeom prst="roundRect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P3-2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228524" y="1644266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安全威胁情报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670774" y="1150328"/>
            <a:ext cx="1821653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步在线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or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天际友盟 合作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670773" y="1644266"/>
            <a:ext cx="1500378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互联网热点关联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1297075" y="1800487"/>
            <a:ext cx="3736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1297075" y="1306549"/>
            <a:ext cx="373699" cy="493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228523" y="2222651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联动防御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670774" y="2225140"/>
            <a:ext cx="1821653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单点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 ，全网同步感知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670773" y="2719078"/>
            <a:ext cx="1500378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威胁处置链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>
            <a:off x="1297074" y="2378872"/>
            <a:ext cx="373700" cy="2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28" idx="1"/>
            <a:endCxn id="26" idx="3"/>
          </p:cNvCxnSpPr>
          <p:nvPr/>
        </p:nvCxnSpPr>
        <p:spPr>
          <a:xfrm flipH="1" flipV="1">
            <a:off x="1297074" y="2378872"/>
            <a:ext cx="373699" cy="4964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5271434" y="1943147"/>
            <a:ext cx="1821653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安全运营中心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SOC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体系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755376" y="1449208"/>
            <a:ext cx="2484255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大数据技术平台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数据驱动安全（技术）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755376" y="1942518"/>
            <a:ext cx="322566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监控 、报表、告警、实时推送等数字化手段（数据）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7755377" y="2435828"/>
            <a:ext cx="2258696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安全运营团队 （服务）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 flipV="1">
            <a:off x="7093087" y="2098739"/>
            <a:ext cx="662289" cy="6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36" idx="3"/>
          </p:cNvCxnSpPr>
          <p:nvPr/>
        </p:nvCxnSpPr>
        <p:spPr>
          <a:xfrm flipV="1">
            <a:off x="7093087" y="1588735"/>
            <a:ext cx="662289" cy="5106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stCxn id="36" idx="3"/>
            <a:endCxn id="39" idx="1"/>
          </p:cNvCxnSpPr>
          <p:nvPr/>
        </p:nvCxnSpPr>
        <p:spPr>
          <a:xfrm>
            <a:off x="7093087" y="2099368"/>
            <a:ext cx="662290" cy="4926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235280" y="3416038"/>
            <a:ext cx="1068551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SIEM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日志标准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683213" y="3416037"/>
            <a:ext cx="2056765" cy="312441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标准化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syslog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snmp,restful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>
            <a:endCxn id="50" idx="1"/>
          </p:cNvCxnSpPr>
          <p:nvPr/>
        </p:nvCxnSpPr>
        <p:spPr>
          <a:xfrm>
            <a:off x="1309513" y="3569769"/>
            <a:ext cx="373700" cy="2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7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销售预估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65508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696" y="226353"/>
            <a:ext cx="9809846" cy="605774"/>
          </a:xfrm>
        </p:spPr>
        <p:txBody>
          <a:bodyPr/>
          <a:lstStyle/>
          <a:p>
            <a:r>
              <a:rPr lang="en-US" altLang="zh-CN" dirty="0" smtClean="0"/>
              <a:t>HSM&amp;HSA</a:t>
            </a:r>
            <a:r>
              <a:rPr lang="zh-CN" altLang="en-US" dirty="0" smtClean="0"/>
              <a:t>历年销售回顾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35</a:t>
            </a:fld>
            <a:endParaRPr lang="en-US" altLang="zh-CN"/>
          </a:p>
        </p:txBody>
      </p:sp>
      <p:graphicFrame>
        <p:nvGraphicFramePr>
          <p:cNvPr id="13" name="图表 12">
            <a:extLst>
              <a:ext uri="{FF2B5EF4-FFF2-40B4-BE49-F238E27FC236}">
                <a16:creationId xmlns="" xmlns:a16="http://schemas.microsoft.com/office/drawing/2014/main" id="{0ED2D900-9EDC-4A58-AD93-94780F5EA6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166170"/>
              </p:ext>
            </p:extLst>
          </p:nvPr>
        </p:nvGraphicFramePr>
        <p:xfrm>
          <a:off x="275695" y="1493950"/>
          <a:ext cx="5429645" cy="36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="" xmlns:a16="http://schemas.microsoft.com/office/drawing/2014/main" id="{DAB16933-96CC-4FC1-BD69-FCD390B7D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3386007"/>
              </p:ext>
            </p:extLst>
          </p:nvPr>
        </p:nvGraphicFramePr>
        <p:xfrm>
          <a:off x="6684136" y="1568066"/>
          <a:ext cx="5318974" cy="3522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718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36</a:t>
            </a:fld>
            <a:endParaRPr lang="en-US" altLang="zh-CN"/>
          </a:p>
        </p:txBody>
      </p:sp>
      <p:graphicFrame>
        <p:nvGraphicFramePr>
          <p:cNvPr id="4" name="图表 3">
            <a:extLst>
              <a:ext uri="{FF2B5EF4-FFF2-40B4-BE49-F238E27FC236}">
                <a16:creationId xmlns="" xmlns:a16="http://schemas.microsoft.com/office/drawing/2014/main" id="{DAB16933-96CC-4FC1-BD69-FCD390B7D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5460204"/>
              </p:ext>
            </p:extLst>
          </p:nvPr>
        </p:nvGraphicFramePr>
        <p:xfrm>
          <a:off x="275696" y="1452157"/>
          <a:ext cx="7978212" cy="4021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>
          <a:xfrm>
            <a:off x="275696" y="226353"/>
            <a:ext cx="9809846" cy="60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kumimoji="0" lang="zh-CN" altLang="en-US" sz="3600" b="0" i="0" u="none" strike="noStrike" kern="1200" cap="none" spc="0" normalizeH="0" baseline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智</a:t>
            </a:r>
            <a:r>
              <a:rPr lang="en-US" altLang="zh-CN" dirty="0" smtClean="0"/>
              <a:t>·</a:t>
            </a:r>
            <a:r>
              <a:rPr lang="zh-CN" altLang="en-US" dirty="0" smtClean="0"/>
              <a:t>源 未来的销售预估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023538" y="1639263"/>
            <a:ext cx="3736841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源数据分析平台在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年底产出第一个销售版本，建立第一个样板点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年是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Hillstone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源的第一个融合版本，预计销售额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800w.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~2022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年，随着产品功能不断完善，稳定，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HSM&amp;HSA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的销售额都会通过智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 承接过来，同时安全威胁情报，联动防御等体系建设起来，到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年，预计销售额达到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5000w.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86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市场规模预期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38</a:t>
            </a:fld>
            <a:endParaRPr lang="en-US" altLang="zh-CN"/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35AA01AF-F164-4F6C-A297-0941C4E51F19}"/>
              </a:ext>
            </a:extLst>
          </p:cNvPr>
          <p:cNvGrpSpPr/>
          <p:nvPr/>
        </p:nvGrpSpPr>
        <p:grpSpPr>
          <a:xfrm>
            <a:off x="1679883" y="987767"/>
            <a:ext cx="8832234" cy="5008018"/>
            <a:chOff x="1428141" y="1098599"/>
            <a:chExt cx="8832234" cy="5008018"/>
          </a:xfrm>
        </p:grpSpPr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5945ADBE-242E-49A2-87B9-E6F72FD9BA0C}"/>
                </a:ext>
              </a:extLst>
            </p:cNvPr>
            <p:cNvSpPr/>
            <p:nvPr/>
          </p:nvSpPr>
          <p:spPr>
            <a:xfrm>
              <a:off x="5335238" y="3830782"/>
              <a:ext cx="2435772" cy="2275835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其他市场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="" xmlns:a16="http://schemas.microsoft.com/office/drawing/2014/main" id="{7E758BF2-4B40-45C8-AC9A-71C726BCA493}"/>
                </a:ext>
              </a:extLst>
            </p:cNvPr>
            <p:cNvSpPr/>
            <p:nvPr/>
          </p:nvSpPr>
          <p:spPr>
            <a:xfrm>
              <a:off x="1428141" y="1206574"/>
              <a:ext cx="4062283" cy="3847135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~2020</a:t>
              </a:r>
              <a:r>
                <a:rPr lang="zh-CN" altLang="en-US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，预计</a:t>
              </a:r>
              <a:r>
                <a:rPr lang="en-US" altLang="zh-CN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30.3</a:t>
              </a:r>
              <a:r>
                <a:rPr lang="zh-CN" altLang="en-US" sz="1400" dirty="0">
                  <a:solidFill>
                    <a:srgbClr val="2035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亿美元</a:t>
              </a: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="" xmlns:a16="http://schemas.microsoft.com/office/drawing/2014/main" id="{CF181D23-C613-42AF-AF4A-3250540AA0FE}"/>
                </a:ext>
              </a:extLst>
            </p:cNvPr>
            <p:cNvSpPr/>
            <p:nvPr/>
          </p:nvSpPr>
          <p:spPr>
            <a:xfrm>
              <a:off x="1999491" y="2006407"/>
              <a:ext cx="2970671" cy="284848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SIEM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-2017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23.1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亿美元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-2017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3.17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亿人民币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1D38F948-F59F-41BD-AD87-1172EEAC8231}"/>
                </a:ext>
              </a:extLst>
            </p:cNvPr>
            <p:cNvSpPr txBox="1"/>
            <p:nvPr/>
          </p:nvSpPr>
          <p:spPr>
            <a:xfrm>
              <a:off x="2073876" y="5161881"/>
              <a:ext cx="24357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数据来源：</a:t>
              </a:r>
              <a:r>
                <a:rPr lang="en-US" altLang="zh-CN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100" i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Garnter</a:t>
              </a:r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市场报告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="" xmlns:a16="http://schemas.microsoft.com/office/drawing/2014/main" id="{3672E02F-703E-4E00-A964-D374C603BC0A}"/>
                </a:ext>
              </a:extLst>
            </p:cNvPr>
            <p:cNvSpPr/>
            <p:nvPr/>
          </p:nvSpPr>
          <p:spPr>
            <a:xfrm>
              <a:off x="7085500" y="1098599"/>
              <a:ext cx="3174875" cy="2870112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~2020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预计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50-100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亿人民币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rgbClr val="2035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C97A9160-6F87-43EC-93E6-C2567BBCF392}"/>
                </a:ext>
              </a:extLst>
            </p:cNvPr>
            <p:cNvSpPr/>
            <p:nvPr/>
          </p:nvSpPr>
          <p:spPr>
            <a:xfrm>
              <a:off x="7512074" y="1787595"/>
              <a:ext cx="2321726" cy="21250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SOC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-2016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10.5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亿人民币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="" xmlns:a16="http://schemas.microsoft.com/office/drawing/2014/main" id="{2C597594-F4DD-45B7-9A4A-7DAB0C3026E6}"/>
                </a:ext>
              </a:extLst>
            </p:cNvPr>
            <p:cNvSpPr/>
            <p:nvPr/>
          </p:nvSpPr>
          <p:spPr>
            <a:xfrm>
              <a:off x="5573677" y="4239491"/>
              <a:ext cx="1953476" cy="17264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行业客户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自建平台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云端平台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74EB4FE4-0ADB-40E1-9C1F-3EA0FA525887}"/>
                </a:ext>
              </a:extLst>
            </p:cNvPr>
            <p:cNvSpPr txBox="1"/>
            <p:nvPr/>
          </p:nvSpPr>
          <p:spPr>
            <a:xfrm>
              <a:off x="7653781" y="4004160"/>
              <a:ext cx="24357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数据来源：安全牛</a:t>
              </a:r>
              <a:r>
                <a:rPr lang="en-US" altLang="zh-CN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SOC</a:t>
              </a:r>
              <a:r>
                <a:rPr lang="zh-CN" altLang="en-US" sz="11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市场调研报告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6="http://schemas.microsoft.com/office/drawing/2014/main" id="{5E8C646A-A1EC-44D1-AD69-F546F7C22D5A}"/>
                </a:ext>
              </a:extLst>
            </p:cNvPr>
            <p:cNvSpPr/>
            <p:nvPr/>
          </p:nvSpPr>
          <p:spPr>
            <a:xfrm>
              <a:off x="4774778" y="1542359"/>
              <a:ext cx="3026369" cy="2969717"/>
            </a:xfrm>
            <a:prstGeom prst="ellipse">
              <a:avLst/>
            </a:prstGeom>
            <a:solidFill>
              <a:srgbClr val="F57E5D">
                <a:alpha val="60000"/>
              </a:srgb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聚焦于客户网络安全、流量、运维态势管理、呈现、感知的产品市场空间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4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</a:t>
            </a:r>
            <a:r>
              <a:rPr lang="zh-CN" altLang="en-US" dirty="0"/>
              <a:t>深信服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39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93" y="1476485"/>
            <a:ext cx="8655821" cy="42695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53531" y="1897397"/>
            <a:ext cx="4719625" cy="264732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919165" y="470021"/>
            <a:ext cx="2507980" cy="1164004"/>
          </a:xfrm>
          <a:prstGeom prst="wedgeRoundRectCallout">
            <a:avLst>
              <a:gd name="adj1" fmla="val -34666"/>
              <a:gd name="adj2" fmla="val 856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、全球办事处分布及各分支风险状况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、互访风险关系数据来源为内网互访流量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、需要配置分支</a:t>
            </a:r>
            <a:r>
              <a:rPr lang="en-US" altLang="zh-CN" sz="1200" dirty="0"/>
              <a:t>—</a:t>
            </a:r>
            <a:r>
              <a:rPr lang="zh-CN" altLang="en-US" sz="1200" dirty="0"/>
              <a:t>分支内配置业务和内网主机网段</a:t>
            </a:r>
          </a:p>
        </p:txBody>
      </p:sp>
      <p:sp>
        <p:nvSpPr>
          <p:cNvPr id="13" name="矩形 12"/>
          <p:cNvSpPr/>
          <p:nvPr/>
        </p:nvSpPr>
        <p:spPr>
          <a:xfrm>
            <a:off x="1733550" y="4638675"/>
            <a:ext cx="1666876" cy="10668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112890" y="4330961"/>
            <a:ext cx="1536189" cy="816772"/>
          </a:xfrm>
          <a:prstGeom prst="wedgeRoundRectCallout">
            <a:avLst>
              <a:gd name="adj1" fmla="val 42287"/>
              <a:gd name="adj2" fmla="val 7361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、国内外攻击源</a:t>
            </a:r>
            <a:r>
              <a:rPr lang="en-US" altLang="zh-CN" sz="1200" dirty="0"/>
              <a:t>TOPN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3453530" y="4629150"/>
            <a:ext cx="4719625" cy="107632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3835670" y="5939570"/>
            <a:ext cx="2383802" cy="630725"/>
          </a:xfrm>
          <a:prstGeom prst="wedgeRoundRectCallout">
            <a:avLst>
              <a:gd name="adj1" fmla="val -29871"/>
              <a:gd name="adj2" fmla="val -79470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、展示实时的外部攻击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、数据来源为外部威胁日志</a:t>
            </a:r>
          </a:p>
        </p:txBody>
      </p:sp>
      <p:sp>
        <p:nvSpPr>
          <p:cNvPr id="17" name="矩形 16"/>
          <p:cNvSpPr/>
          <p:nvPr/>
        </p:nvSpPr>
        <p:spPr>
          <a:xfrm>
            <a:off x="8226259" y="1897397"/>
            <a:ext cx="1811135" cy="228407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10090497" y="1645845"/>
            <a:ext cx="1506906" cy="783030"/>
          </a:xfrm>
          <a:prstGeom prst="wedgeRoundRectCallout">
            <a:avLst>
              <a:gd name="adj1" fmla="val -46044"/>
              <a:gd name="adj2" fmla="val 8421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、对各分支风险等级评估</a:t>
            </a:r>
          </a:p>
        </p:txBody>
      </p:sp>
      <p:sp>
        <p:nvSpPr>
          <p:cNvPr id="19" name="矩形 18"/>
          <p:cNvSpPr/>
          <p:nvPr/>
        </p:nvSpPr>
        <p:spPr>
          <a:xfrm>
            <a:off x="1733550" y="1972636"/>
            <a:ext cx="1630539" cy="259936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107919" y="1696445"/>
            <a:ext cx="1536189" cy="816772"/>
          </a:xfrm>
          <a:prstGeom prst="wedgeRoundRectCallout">
            <a:avLst>
              <a:gd name="adj1" fmla="val 42287"/>
              <a:gd name="adj2" fmla="val 73611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、数据来源为外部威胁事件</a:t>
            </a:r>
          </a:p>
        </p:txBody>
      </p:sp>
    </p:spTree>
    <p:extLst>
      <p:ext uri="{BB962C8B-B14F-4D97-AF65-F5344CB8AC3E}">
        <p14:creationId xmlns:p14="http://schemas.microsoft.com/office/powerpoint/2010/main" val="5849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市场背景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01E4FF36-2F67-4070-8B5E-9BEAF3B8B868}"/>
              </a:ext>
            </a:extLst>
          </p:cNvPr>
          <p:cNvSpPr txBox="1"/>
          <p:nvPr/>
        </p:nvSpPr>
        <p:spPr>
          <a:xfrm>
            <a:off x="5938070" y="7753329"/>
            <a:ext cx="2930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大数据无法有效利用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F3BB64C6-20CF-4F93-8780-C0B8E39ACB2A}"/>
              </a:ext>
            </a:extLst>
          </p:cNvPr>
          <p:cNvGrpSpPr/>
          <p:nvPr/>
        </p:nvGrpSpPr>
        <p:grpSpPr>
          <a:xfrm>
            <a:off x="553322" y="1143049"/>
            <a:ext cx="11085356" cy="4834794"/>
            <a:chOff x="526473" y="1143049"/>
            <a:chExt cx="11085356" cy="4834794"/>
          </a:xfrm>
        </p:grpSpPr>
        <p:sp>
          <p:nvSpPr>
            <p:cNvPr id="2" name="文本框 1">
              <a:extLst>
                <a:ext uri="{FF2B5EF4-FFF2-40B4-BE49-F238E27FC236}">
                  <a16:creationId xmlns="" xmlns:a16="http://schemas.microsoft.com/office/drawing/2014/main" id="{7BFCE630-662A-4BD0-8B2F-844A39FDDE51}"/>
                </a:ext>
              </a:extLst>
            </p:cNvPr>
            <p:cNvSpPr txBox="1"/>
            <p:nvPr/>
          </p:nvSpPr>
          <p:spPr>
            <a:xfrm>
              <a:off x="8152375" y="5670066"/>
              <a:ext cx="3459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安全防护和安全信息的“孤岛”各自为战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AC5FA88C-37C8-43F2-9442-81A36CE2D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4522" y="3826368"/>
              <a:ext cx="2935160" cy="171306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43692C9D-0ECE-48E4-AAF8-2BA2DC41C59D}"/>
                </a:ext>
              </a:extLst>
            </p:cNvPr>
            <p:cNvSpPr txBox="1"/>
            <p:nvPr/>
          </p:nvSpPr>
          <p:spPr>
            <a:xfrm>
              <a:off x="4836698" y="5670066"/>
              <a:ext cx="3274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多厂商、多类型产品导致运维成本提高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C3DD3DD3-B9A2-4CC1-859B-05F3B90B8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1843" y="3826368"/>
              <a:ext cx="2904282" cy="171306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D57EA2AE-3960-42B9-9936-E14430D59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107" y="1143049"/>
              <a:ext cx="2935160" cy="171884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F385954D-9641-45E6-BF39-635386DF12A1}"/>
                </a:ext>
              </a:extLst>
            </p:cNvPr>
            <p:cNvSpPr txBox="1"/>
            <p:nvPr/>
          </p:nvSpPr>
          <p:spPr>
            <a:xfrm>
              <a:off x="2583107" y="2905780"/>
              <a:ext cx="3090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“全天候全方位感知网络安全态势，增强网络安全防御能力和威慑能力”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CE1FABAD-65C1-4122-B07F-A81D14AD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4963" y="1143049"/>
              <a:ext cx="2871640" cy="171884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20718E49-DE9D-4D54-B461-B1D94817E8FA}"/>
                </a:ext>
              </a:extLst>
            </p:cNvPr>
            <p:cNvSpPr txBox="1"/>
            <p:nvPr/>
          </p:nvSpPr>
          <p:spPr>
            <a:xfrm>
              <a:off x="6538067" y="2970411"/>
              <a:ext cx="30554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大数据时代智能技术、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技术的融合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5F1036EF-6225-4528-9918-DD8C6C5B5355}"/>
                </a:ext>
              </a:extLst>
            </p:cNvPr>
            <p:cNvSpPr txBox="1"/>
            <p:nvPr/>
          </p:nvSpPr>
          <p:spPr>
            <a:xfrm>
              <a:off x="1540582" y="5670066"/>
              <a:ext cx="30554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运维程度，精细化管理导向持续投入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282D4116-5840-4DDA-B382-6464F44C4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3209" y="3849361"/>
              <a:ext cx="2930237" cy="1713063"/>
            </a:xfrm>
            <a:prstGeom prst="rect">
              <a:avLst/>
            </a:prstGeom>
          </p:spPr>
        </p:pic>
        <p:cxnSp>
          <p:nvCxnSpPr>
            <p:cNvPr id="23" name="直接连接符 22">
              <a:extLst>
                <a:ext uri="{FF2B5EF4-FFF2-40B4-BE49-F238E27FC236}">
                  <a16:creationId xmlns="" xmlns:a16="http://schemas.microsoft.com/office/drawing/2014/main" id="{44533F75-5013-41F6-A61B-35CA78E09859}"/>
                </a:ext>
              </a:extLst>
            </p:cNvPr>
            <p:cNvCxnSpPr/>
            <p:nvPr/>
          </p:nvCxnSpPr>
          <p:spPr>
            <a:xfrm>
              <a:off x="6053623" y="1143049"/>
              <a:ext cx="0" cy="24037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49A556AA-BEF0-49E7-A4B3-D4685AA4D76C}"/>
                </a:ext>
              </a:extLst>
            </p:cNvPr>
            <p:cNvCxnSpPr>
              <a:cxnSpLocks/>
            </p:cNvCxnSpPr>
            <p:nvPr/>
          </p:nvCxnSpPr>
          <p:spPr>
            <a:xfrm>
              <a:off x="526473" y="3546764"/>
              <a:ext cx="109797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6F12EC8C-368F-40C7-9902-85C333B7D0FB}"/>
                </a:ext>
              </a:extLst>
            </p:cNvPr>
            <p:cNvSpPr txBox="1"/>
            <p:nvPr/>
          </p:nvSpPr>
          <p:spPr>
            <a:xfrm>
              <a:off x="1391839" y="1358967"/>
              <a:ext cx="410894" cy="1200329"/>
            </a:xfrm>
            <a:prstGeom prst="rect">
              <a:avLst/>
            </a:prstGeom>
            <a:solidFill>
              <a:srgbClr val="203556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政策导向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9C0F1217-B29F-49AE-AEB9-33E09F4EA31E}"/>
                </a:ext>
              </a:extLst>
            </p:cNvPr>
            <p:cNvSpPr txBox="1"/>
            <p:nvPr/>
          </p:nvSpPr>
          <p:spPr>
            <a:xfrm>
              <a:off x="10302897" y="1358967"/>
              <a:ext cx="410892" cy="1200329"/>
            </a:xfrm>
            <a:prstGeom prst="rect">
              <a:avLst/>
            </a:prstGeom>
            <a:solidFill>
              <a:srgbClr val="203556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技术趋势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E21076E9-0D12-4C40-867B-25B981BA1571}"/>
                </a:ext>
              </a:extLst>
            </p:cNvPr>
            <p:cNvSpPr txBox="1"/>
            <p:nvPr/>
          </p:nvSpPr>
          <p:spPr>
            <a:xfrm>
              <a:off x="697470" y="4186203"/>
              <a:ext cx="410892" cy="1200329"/>
            </a:xfrm>
            <a:prstGeom prst="rect">
              <a:avLst/>
            </a:prstGeom>
            <a:solidFill>
              <a:srgbClr val="203556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96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透视镜</a:t>
            </a:r>
            <a:r>
              <a:rPr lang="en-US" altLang="zh-CN" dirty="0"/>
              <a:t>—</a:t>
            </a:r>
            <a:r>
              <a:rPr lang="zh-CN" altLang="en-US" dirty="0"/>
              <a:t>深信服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40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20" y="1156563"/>
            <a:ext cx="8548151" cy="471244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785315" y="2143639"/>
            <a:ext cx="620890" cy="39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24231" y="5084828"/>
            <a:ext cx="620890" cy="39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216041" y="4079573"/>
            <a:ext cx="760297" cy="89101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标注 13"/>
          <p:cNvSpPr/>
          <p:nvPr/>
        </p:nvSpPr>
        <p:spPr>
          <a:xfrm>
            <a:off x="2361493" y="2769511"/>
            <a:ext cx="847644" cy="457201"/>
          </a:xfrm>
          <a:prstGeom prst="wedgeRoundRectCallout">
            <a:avLst>
              <a:gd name="adj1" fmla="val 38979"/>
              <a:gd name="adj2" fmla="val -863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内网网段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2209147" y="4375220"/>
            <a:ext cx="840698" cy="437337"/>
          </a:xfrm>
          <a:prstGeom prst="wedgeRoundRectCallout">
            <a:avLst>
              <a:gd name="adj1" fmla="val 29477"/>
              <a:gd name="adj2" fmla="val 8839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核心业务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9874400" y="1680869"/>
            <a:ext cx="1459066" cy="782868"/>
          </a:xfrm>
          <a:prstGeom prst="wedgeRoundRectCallout">
            <a:avLst>
              <a:gd name="adj1" fmla="val -65431"/>
              <a:gd name="adj2" fmla="val 39888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数据来源为探针</a:t>
            </a:r>
            <a:r>
              <a:rPr lang="en-US" altLang="zh-CN" sz="1200" dirty="0" err="1"/>
              <a:t>Netflow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22488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497" y="294091"/>
            <a:ext cx="9809846" cy="605774"/>
          </a:xfrm>
        </p:spPr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—360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07158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41</a:t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57909" y="1148959"/>
            <a:ext cx="6152442" cy="358986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57908" y="4738826"/>
            <a:ext cx="6152444" cy="120791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7610351" y="2243981"/>
            <a:ext cx="2479094" cy="370275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7610352" y="1148959"/>
            <a:ext cx="2479093" cy="10950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18056" y="1258188"/>
            <a:ext cx="6000344" cy="344363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54502" y="1354858"/>
            <a:ext cx="1637798" cy="889122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、手工绘制拓扑图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、导入背景图片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、将资产拖至相应位置</a:t>
            </a:r>
          </a:p>
        </p:txBody>
      </p:sp>
      <p:sp>
        <p:nvSpPr>
          <p:cNvPr id="11" name="矩形 10"/>
          <p:cNvSpPr/>
          <p:nvPr/>
        </p:nvSpPr>
        <p:spPr>
          <a:xfrm>
            <a:off x="7619700" y="1207387"/>
            <a:ext cx="2382256" cy="4696699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10089445" y="1012946"/>
            <a:ext cx="1637798" cy="889122"/>
          </a:xfrm>
          <a:prstGeom prst="wedgeRoundRectCallout">
            <a:avLst>
              <a:gd name="adj1" fmla="val -38922"/>
              <a:gd name="adj2" fmla="val 7592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、全局、各安全域风险状况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、需配置安全域</a:t>
            </a:r>
          </a:p>
        </p:txBody>
      </p:sp>
      <p:sp>
        <p:nvSpPr>
          <p:cNvPr id="13" name="矩形 12"/>
          <p:cNvSpPr/>
          <p:nvPr/>
        </p:nvSpPr>
        <p:spPr>
          <a:xfrm>
            <a:off x="1489834" y="4786487"/>
            <a:ext cx="6000344" cy="109502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54502" y="3499556"/>
            <a:ext cx="1620564" cy="1040363"/>
          </a:xfrm>
          <a:prstGeom prst="wedgeRoundRectCallout">
            <a:avLst>
              <a:gd name="adj1" fmla="val 37587"/>
              <a:gd name="adj2" fmla="val 74653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、威胁事件统计分类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、数据来源为全网威胁事件和关联分析事件</a:t>
            </a:r>
          </a:p>
        </p:txBody>
      </p:sp>
    </p:spTree>
    <p:extLst>
      <p:ext uri="{BB962C8B-B14F-4D97-AF65-F5344CB8AC3E}">
        <p14:creationId xmlns:p14="http://schemas.microsoft.com/office/powerpoint/2010/main" val="71271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大屏展示</a:t>
            </a:r>
            <a:r>
              <a:rPr lang="en-US" altLang="zh-CN" dirty="0"/>
              <a:t>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42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88" y="1343620"/>
            <a:ext cx="8470896" cy="47641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34153" y="1786882"/>
            <a:ext cx="4614583" cy="285577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34153" y="4691652"/>
            <a:ext cx="4614584" cy="133241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292967" y="6254257"/>
            <a:ext cx="2157700" cy="496499"/>
          </a:xfrm>
          <a:prstGeom prst="wedgeRoundRectCallout">
            <a:avLst>
              <a:gd name="adj1" fmla="val -35027"/>
              <a:gd name="adj2" fmla="val -83842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、实时安全事件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、来源为外部威胁事件日志</a:t>
            </a:r>
            <a:endParaRPr lang="en-US" altLang="zh-CN" sz="1200" dirty="0"/>
          </a:p>
        </p:txBody>
      </p:sp>
      <p:sp>
        <p:nvSpPr>
          <p:cNvPr id="11" name="矩形 10"/>
          <p:cNvSpPr/>
          <p:nvPr/>
        </p:nvSpPr>
        <p:spPr>
          <a:xfrm>
            <a:off x="1805353" y="1786882"/>
            <a:ext cx="1781907" cy="136662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199292" y="1395333"/>
            <a:ext cx="1559168" cy="1007896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、按攻击发生次数对攻击源区域排名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、可选择国内</a:t>
            </a:r>
            <a:r>
              <a:rPr lang="en-US" altLang="zh-CN" sz="1200" dirty="0"/>
              <a:t>/</a:t>
            </a:r>
            <a:r>
              <a:rPr lang="zh-CN" altLang="en-US" sz="1200" dirty="0"/>
              <a:t>外切换</a:t>
            </a:r>
            <a:endParaRPr lang="en-US" altLang="zh-CN" sz="1200" dirty="0"/>
          </a:p>
        </p:txBody>
      </p:sp>
      <p:sp>
        <p:nvSpPr>
          <p:cNvPr id="13" name="圆角矩形标注 12"/>
          <p:cNvSpPr/>
          <p:nvPr/>
        </p:nvSpPr>
        <p:spPr>
          <a:xfrm>
            <a:off x="199292" y="3113316"/>
            <a:ext cx="1559168" cy="867220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、按百分比对攻击类别进行统计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、数据来源为全网安全事件</a:t>
            </a:r>
            <a:endParaRPr lang="en-US" altLang="zh-CN" sz="1200" dirty="0"/>
          </a:p>
        </p:txBody>
      </p:sp>
      <p:sp>
        <p:nvSpPr>
          <p:cNvPr id="14" name="圆角矩形标注 13"/>
          <p:cNvSpPr/>
          <p:nvPr/>
        </p:nvSpPr>
        <p:spPr>
          <a:xfrm>
            <a:off x="199292" y="4774354"/>
            <a:ext cx="1559168" cy="867220"/>
          </a:xfrm>
          <a:prstGeom prst="wedgeRoundRectCallout">
            <a:avLst>
              <a:gd name="adj1" fmla="val 38716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、漏洞攻击类型的百分比统计</a:t>
            </a:r>
            <a:endParaRPr lang="en-US" altLang="zh-CN" sz="1200" dirty="0"/>
          </a:p>
        </p:txBody>
      </p:sp>
      <p:sp>
        <p:nvSpPr>
          <p:cNvPr id="16" name="圆角矩形标注 15"/>
          <p:cNvSpPr/>
          <p:nvPr/>
        </p:nvSpPr>
        <p:spPr>
          <a:xfrm>
            <a:off x="10276249" y="1292389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、以时间维度展示攻击趋势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、周期可选择天</a:t>
            </a:r>
            <a:r>
              <a:rPr lang="en-US" altLang="zh-CN" sz="1200" dirty="0"/>
              <a:t>/</a:t>
            </a:r>
            <a:r>
              <a:rPr lang="zh-CN" altLang="en-US" sz="1200" dirty="0"/>
              <a:t>周</a:t>
            </a:r>
            <a:r>
              <a:rPr lang="en-US" altLang="zh-CN" sz="1200" dirty="0"/>
              <a:t>/</a:t>
            </a:r>
            <a:r>
              <a:rPr lang="zh-CN" altLang="en-US" sz="1200" dirty="0"/>
              <a:t>月</a:t>
            </a:r>
            <a:endParaRPr lang="en-US" altLang="zh-CN" sz="1200" dirty="0"/>
          </a:p>
        </p:txBody>
      </p:sp>
      <p:sp>
        <p:nvSpPr>
          <p:cNvPr id="17" name="矩形 16"/>
          <p:cNvSpPr/>
          <p:nvPr/>
        </p:nvSpPr>
        <p:spPr>
          <a:xfrm>
            <a:off x="1805353" y="3238216"/>
            <a:ext cx="1781907" cy="132643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05353" y="4672968"/>
            <a:ext cx="1781907" cy="141130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42522" y="1746691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42522" y="3238216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10276249" y="2902408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、僵木蠕分类统计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</a:t>
            </a:r>
            <a:r>
              <a:rPr lang="en-US" altLang="zh-CN" sz="1200" dirty="0"/>
              <a:t>AV</a:t>
            </a:r>
            <a:r>
              <a:rPr lang="zh-CN" altLang="en-US" sz="1200" dirty="0"/>
              <a:t>检测事件</a:t>
            </a:r>
            <a:endParaRPr lang="en-US" altLang="zh-CN" sz="1200" dirty="0"/>
          </a:p>
        </p:txBody>
      </p:sp>
      <p:sp>
        <p:nvSpPr>
          <p:cNvPr id="22" name="矩形 21"/>
          <p:cNvSpPr/>
          <p:nvPr/>
        </p:nvSpPr>
        <p:spPr>
          <a:xfrm>
            <a:off x="8342522" y="4691652"/>
            <a:ext cx="1809662" cy="139509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10276249" y="4564650"/>
            <a:ext cx="1559168" cy="987302"/>
          </a:xfrm>
          <a:prstGeom prst="wedgeRoundRectCallout">
            <a:avLst>
              <a:gd name="adj1" fmla="val -44743"/>
              <a:gd name="adj2" fmla="val 723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1</a:t>
            </a:r>
            <a:r>
              <a:rPr lang="zh-CN" altLang="en-US" sz="1200" dirty="0"/>
              <a:t>天内的</a:t>
            </a:r>
            <a:r>
              <a:rPr lang="en-US" altLang="zh-CN" sz="1200" dirty="0"/>
              <a:t>DDOS</a:t>
            </a:r>
            <a:r>
              <a:rPr lang="zh-CN" altLang="en-US" sz="1200" dirty="0"/>
              <a:t>攻击变化趋势</a:t>
            </a:r>
            <a:endParaRPr lang="en-US" altLang="zh-CN" sz="1200" dirty="0"/>
          </a:p>
        </p:txBody>
      </p:sp>
      <p:sp>
        <p:nvSpPr>
          <p:cNvPr id="5" name="圆角矩形标注 4"/>
          <p:cNvSpPr/>
          <p:nvPr/>
        </p:nvSpPr>
        <p:spPr>
          <a:xfrm>
            <a:off x="6188468" y="668680"/>
            <a:ext cx="2690448" cy="653359"/>
          </a:xfrm>
          <a:prstGeom prst="wedgeRoundRectCallout">
            <a:avLst>
              <a:gd name="adj1" fmla="val -25855"/>
              <a:gd name="adj2" fmla="val 112095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、全球地图攻击源</a:t>
            </a:r>
            <a:r>
              <a:rPr lang="en-US" altLang="zh-CN" sz="1200" dirty="0"/>
              <a:t>/</a:t>
            </a:r>
            <a:r>
              <a:rPr lang="zh-CN" altLang="en-US" sz="1200" dirty="0"/>
              <a:t>目展示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、数据来源为实时的外部攻击事件</a:t>
            </a:r>
          </a:p>
        </p:txBody>
      </p:sp>
    </p:spTree>
    <p:extLst>
      <p:ext uri="{BB962C8B-B14F-4D97-AF65-F5344CB8AC3E}">
        <p14:creationId xmlns:p14="http://schemas.microsoft.com/office/powerpoint/2010/main" val="1642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NTA—H3C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43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917" y="1385877"/>
            <a:ext cx="8107005" cy="45520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48624" y="1415323"/>
            <a:ext cx="1158791" cy="19074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8520736" y="772089"/>
            <a:ext cx="1445868" cy="449906"/>
          </a:xfrm>
          <a:prstGeom prst="wedgeRoundRectCallout">
            <a:avLst>
              <a:gd name="adj1" fmla="val -37358"/>
              <a:gd name="adj2" fmla="val 8203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选择业务系统和周期</a:t>
            </a:r>
          </a:p>
        </p:txBody>
      </p:sp>
      <p:sp>
        <p:nvSpPr>
          <p:cNvPr id="7" name="矩形 6"/>
          <p:cNvSpPr/>
          <p:nvPr/>
        </p:nvSpPr>
        <p:spPr>
          <a:xfrm>
            <a:off x="4679301" y="2681415"/>
            <a:ext cx="830545" cy="61277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812705" y="2844278"/>
            <a:ext cx="1338372" cy="578859"/>
          </a:xfrm>
          <a:prstGeom prst="wedgeRoundRectCallout">
            <a:avLst>
              <a:gd name="adj1" fmla="val -64114"/>
              <a:gd name="adj2" fmla="val -247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NTA</a:t>
            </a:r>
            <a:r>
              <a:rPr lang="zh-CN" altLang="en-US" sz="1200" dirty="0"/>
              <a:t>技术，超出警戒值视为异常</a:t>
            </a:r>
          </a:p>
        </p:txBody>
      </p:sp>
      <p:sp>
        <p:nvSpPr>
          <p:cNvPr id="9" name="矩形 8"/>
          <p:cNvSpPr/>
          <p:nvPr/>
        </p:nvSpPr>
        <p:spPr>
          <a:xfrm>
            <a:off x="1643025" y="3680908"/>
            <a:ext cx="7864390" cy="223924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9839157" y="4221672"/>
            <a:ext cx="1338372" cy="578859"/>
          </a:xfrm>
          <a:prstGeom prst="wedgeRoundRectCallout">
            <a:avLst>
              <a:gd name="adj1" fmla="val -64114"/>
              <a:gd name="adj2" fmla="val -2479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罗列出每次异常访问事件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3356070" y="869842"/>
            <a:ext cx="1599752" cy="609001"/>
          </a:xfrm>
          <a:prstGeom prst="wedgeRoundRectCallout">
            <a:avLst>
              <a:gd name="adj1" fmla="val 27446"/>
              <a:gd name="adj2" fmla="val 97089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/>
              <a:t>数据来源为流量探针的</a:t>
            </a:r>
            <a:r>
              <a:rPr lang="en-US" altLang="zh-CN" sz="1200" dirty="0" err="1"/>
              <a:t>Netflow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70174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用户行为分析</a:t>
            </a:r>
            <a:r>
              <a:rPr lang="en-US" altLang="zh-CN" dirty="0"/>
              <a:t>—H3C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44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01" y="1311516"/>
            <a:ext cx="7959237" cy="44690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06285" y="1626337"/>
            <a:ext cx="3773037" cy="265258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dash"/>
          </a:ln>
          <a:effectLst/>
        </p:spPr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916222" y="666673"/>
            <a:ext cx="1903070" cy="810435"/>
          </a:xfrm>
          <a:prstGeom prst="wedgeRoundRectCallout">
            <a:avLst>
              <a:gd name="adj1" fmla="val -37358"/>
              <a:gd name="adj2" fmla="val 82034"/>
              <a:gd name="adj3" fmla="val 16667"/>
            </a:avLst>
          </a:prstGeom>
          <a:solidFill>
            <a:srgbClr val="F2F2F2"/>
          </a:solidFill>
          <a:ln w="28575" cap="flat" cmpd="sng" algn="ctr">
            <a:solidFill>
              <a:srgbClr val="F57E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、用户画像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、实时行为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、数据来源为上网行为日志和</a:t>
            </a:r>
            <a:r>
              <a:rPr lang="en-US" altLang="zh-CN" sz="1200" dirty="0"/>
              <a:t>URL</a:t>
            </a:r>
            <a:r>
              <a:rPr lang="zh-CN" altLang="en-US" sz="1200" dirty="0"/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17811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F3CC3BE-1E83-46A1-8591-664FA6C1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 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10EF59F3-2D82-468E-822B-D8064E8C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45</a:t>
            </a:fld>
            <a:endParaRPr lang="en-US" altLang="zh-CN"/>
          </a:p>
        </p:txBody>
      </p:sp>
      <p:graphicFrame>
        <p:nvGraphicFramePr>
          <p:cNvPr id="4" name="图示 3">
            <a:extLst>
              <a:ext uri="{FF2B5EF4-FFF2-40B4-BE49-F238E27FC236}">
                <a16:creationId xmlns="" xmlns:a16="http://schemas.microsoft.com/office/drawing/2014/main" id="{C3F2FDBE-0C74-4CDF-B5F7-3EB5144AA564}"/>
              </a:ext>
            </a:extLst>
          </p:cNvPr>
          <p:cNvGraphicFramePr/>
          <p:nvPr>
            <p:extLst/>
          </p:nvPr>
        </p:nvGraphicFramePr>
        <p:xfrm>
          <a:off x="697470" y="1177635"/>
          <a:ext cx="10787947" cy="4759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市场规模预期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46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="" xmlns:a16="http://schemas.microsoft.com/office/drawing/2014/main" id="{C1CE02FA-B4FD-42A6-A442-3684CA2F9596}"/>
              </a:ext>
            </a:extLst>
          </p:cNvPr>
          <p:cNvSpPr txBox="1">
            <a:spLocks/>
          </p:cNvSpPr>
          <p:nvPr/>
        </p:nvSpPr>
        <p:spPr>
          <a:xfrm>
            <a:off x="617275" y="1156414"/>
            <a:ext cx="10957448" cy="173665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全球销量达到了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亿美元，在所有细分市场中，属于很高增速的市场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将采用大数据技术作为其内核，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同时广泛借助数据建模去提升威胁检测的能力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已经是一个成熟市场，但这个市场依然活跃：客户需求在变化，市场格局在变化，技术革新也在不断重塑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                                                                       SIEM——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Garnter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B8A1C2E-A3DB-4EF2-87FA-DD5F5A12BC9B}"/>
              </a:ext>
            </a:extLst>
          </p:cNvPr>
          <p:cNvSpPr/>
          <p:nvPr/>
        </p:nvSpPr>
        <p:spPr>
          <a:xfrm>
            <a:off x="578800" y="2893068"/>
            <a:ext cx="110343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市场规模约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亿元左右，预计到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年，市场规模将提升到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年，以数据和情报驱动的新一代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市场占有率将从现在的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提升到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建设对企业业务的影响是非常重要和关键的，投入也较为巨大。企业一旦决定投入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建设就希望尽快见效，并将持续运营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                                                                       SOC——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安全牛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076EEEB-D624-44DF-9648-496230ABBA2A}"/>
              </a:ext>
            </a:extLst>
          </p:cNvPr>
          <p:cNvSpPr/>
          <p:nvPr/>
        </p:nvSpPr>
        <p:spPr>
          <a:xfrm>
            <a:off x="617275" y="4939609"/>
            <a:ext cx="11034397" cy="7386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态势感知在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的基础上，进一步解决部署、管理、运维成本、计算能力弱的问题。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将可能会逐步取代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SIEM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的行业市场。</a:t>
            </a:r>
          </a:p>
        </p:txBody>
      </p:sp>
    </p:spTree>
    <p:extLst>
      <p:ext uri="{BB962C8B-B14F-4D97-AF65-F5344CB8AC3E}">
        <p14:creationId xmlns:p14="http://schemas.microsoft.com/office/powerpoint/2010/main" val="25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全局态势感知</a:t>
            </a:r>
            <a:r>
              <a:rPr lang="en-US" altLang="zh-CN" dirty="0"/>
              <a:t>—</a:t>
            </a:r>
            <a:r>
              <a:rPr lang="zh-CN" altLang="en-US" dirty="0"/>
              <a:t>关联分析实例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8"/>
            <a:ext cx="571350" cy="161164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47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="" xmlns:a16="http://schemas.microsoft.com/office/drawing/2014/main" id="{FA30A33D-2710-48F4-8C4B-0B0B897E0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913661"/>
              </p:ext>
            </p:extLst>
          </p:nvPr>
        </p:nvGraphicFramePr>
        <p:xfrm>
          <a:off x="571500" y="1085851"/>
          <a:ext cx="10965656" cy="342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="" xmlns:a16="http://schemas.microsoft.com/office/drawing/2014/main" id="{A89F1411-A510-4F48-9F56-600A37BBA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53658"/>
              </p:ext>
            </p:extLst>
          </p:nvPr>
        </p:nvGraphicFramePr>
        <p:xfrm>
          <a:off x="571499" y="1475566"/>
          <a:ext cx="10965656" cy="62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="" xmlns:a16="http://schemas.microsoft.com/office/drawing/2014/main" id="{FAF776BC-0885-4254-846B-F2858152E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754720"/>
              </p:ext>
            </p:extLst>
          </p:nvPr>
        </p:nvGraphicFramePr>
        <p:xfrm>
          <a:off x="571499" y="2160796"/>
          <a:ext cx="10965656" cy="604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="" xmlns:a16="http://schemas.microsoft.com/office/drawing/2014/main" id="{BB74B49F-FAB7-4547-929B-A1E704D60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4218919"/>
              </p:ext>
            </p:extLst>
          </p:nvPr>
        </p:nvGraphicFramePr>
        <p:xfrm>
          <a:off x="571499" y="2829151"/>
          <a:ext cx="10965656" cy="60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="" xmlns:a16="http://schemas.microsoft.com/office/drawing/2014/main" id="{EB3927E1-A9EB-40ED-829F-AA297FAA8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498822"/>
              </p:ext>
            </p:extLst>
          </p:nvPr>
        </p:nvGraphicFramePr>
        <p:xfrm>
          <a:off x="571499" y="4173705"/>
          <a:ext cx="10965656" cy="60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1" name="图示 10">
            <a:extLst>
              <a:ext uri="{FF2B5EF4-FFF2-40B4-BE49-F238E27FC236}">
                <a16:creationId xmlns="" xmlns:a16="http://schemas.microsoft.com/office/drawing/2014/main" id="{C0BD8D13-8211-4288-8A73-95D760A93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752442"/>
              </p:ext>
            </p:extLst>
          </p:nvPr>
        </p:nvGraphicFramePr>
        <p:xfrm>
          <a:off x="571499" y="4845982"/>
          <a:ext cx="10965656" cy="59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3" name="图示 12">
            <a:extLst>
              <a:ext uri="{FF2B5EF4-FFF2-40B4-BE49-F238E27FC236}">
                <a16:creationId xmlns="" xmlns:a16="http://schemas.microsoft.com/office/drawing/2014/main" id="{E5548399-09C5-4B5B-97C2-6482B7428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879361"/>
              </p:ext>
            </p:extLst>
          </p:nvPr>
        </p:nvGraphicFramePr>
        <p:xfrm>
          <a:off x="571499" y="5507778"/>
          <a:ext cx="10965656" cy="59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="" xmlns:a16="http://schemas.microsoft.com/office/drawing/2014/main" id="{DF84FDBA-CC29-4BC4-B5A5-4F2493CE57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653292"/>
              </p:ext>
            </p:extLst>
          </p:nvPr>
        </p:nvGraphicFramePr>
        <p:xfrm>
          <a:off x="571499" y="3501428"/>
          <a:ext cx="10965656" cy="60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</p:spTree>
    <p:extLst>
      <p:ext uri="{BB962C8B-B14F-4D97-AF65-F5344CB8AC3E}">
        <p14:creationId xmlns:p14="http://schemas.microsoft.com/office/powerpoint/2010/main" val="22941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48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: 圆角 105">
            <a:extLst>
              <a:ext uri="{FF2B5EF4-FFF2-40B4-BE49-F238E27FC236}">
                <a16:creationId xmlns="" xmlns:a16="http://schemas.microsoft.com/office/drawing/2014/main" id="{C49C45DE-3D24-4778-A240-63F7F69006EA}"/>
              </a:ext>
            </a:extLst>
          </p:cNvPr>
          <p:cNvSpPr/>
          <p:nvPr/>
        </p:nvSpPr>
        <p:spPr>
          <a:xfrm>
            <a:off x="354432" y="1610780"/>
            <a:ext cx="6266600" cy="8119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="" xmlns:a16="http://schemas.microsoft.com/office/drawing/2014/main" id="{1C853909-9C0D-4DD8-841B-BD11663B6C6D}"/>
              </a:ext>
            </a:extLst>
          </p:cNvPr>
          <p:cNvSpPr/>
          <p:nvPr/>
        </p:nvSpPr>
        <p:spPr>
          <a:xfrm>
            <a:off x="483579" y="204969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全局安全态势</a:t>
            </a:r>
          </a:p>
        </p:txBody>
      </p:sp>
      <p:sp>
        <p:nvSpPr>
          <p:cNvPr id="108" name="矩形: 圆角 107">
            <a:extLst>
              <a:ext uri="{FF2B5EF4-FFF2-40B4-BE49-F238E27FC236}">
                <a16:creationId xmlns="" xmlns:a16="http://schemas.microsoft.com/office/drawing/2014/main" id="{752F8F5C-F694-4750-B398-25CA34E80C9F}"/>
              </a:ext>
            </a:extLst>
          </p:cNvPr>
          <p:cNvSpPr/>
          <p:nvPr/>
        </p:nvSpPr>
        <p:spPr>
          <a:xfrm>
            <a:off x="2009930" y="204969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sp>
        <p:nvSpPr>
          <p:cNvPr id="109" name="矩形: 圆角 108">
            <a:extLst>
              <a:ext uri="{FF2B5EF4-FFF2-40B4-BE49-F238E27FC236}">
                <a16:creationId xmlns="" xmlns:a16="http://schemas.microsoft.com/office/drawing/2014/main" id="{8DFF6D28-E952-48EF-92C7-B6B69B7CB6B8}"/>
              </a:ext>
            </a:extLst>
          </p:cNvPr>
          <p:cNvSpPr/>
          <p:nvPr/>
        </p:nvSpPr>
        <p:spPr>
          <a:xfrm>
            <a:off x="3536281" y="204969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日志审计</a:t>
            </a:r>
          </a:p>
        </p:txBody>
      </p:sp>
      <p:sp>
        <p:nvSpPr>
          <p:cNvPr id="110" name="矩形: 圆角 109">
            <a:extLst>
              <a:ext uri="{FF2B5EF4-FFF2-40B4-BE49-F238E27FC236}">
                <a16:creationId xmlns="" xmlns:a16="http://schemas.microsoft.com/office/drawing/2014/main" id="{E0214188-FCEE-44A8-812E-C100AF78DE37}"/>
              </a:ext>
            </a:extLst>
          </p:cNvPr>
          <p:cNvSpPr/>
          <p:nvPr/>
        </p:nvSpPr>
        <p:spPr>
          <a:xfrm>
            <a:off x="5062632" y="2049695"/>
            <a:ext cx="1397204" cy="3218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</a:t>
            </a:r>
          </a:p>
        </p:txBody>
      </p:sp>
      <p:sp>
        <p:nvSpPr>
          <p:cNvPr id="111" name="矩形: 圆角 110">
            <a:extLst>
              <a:ext uri="{FF2B5EF4-FFF2-40B4-BE49-F238E27FC236}">
                <a16:creationId xmlns="" xmlns:a16="http://schemas.microsoft.com/office/drawing/2014/main" id="{5FDBBF08-F8B4-4C60-B775-5C3D5B07D9A5}"/>
              </a:ext>
            </a:extLst>
          </p:cNvPr>
          <p:cNvSpPr/>
          <p:nvPr/>
        </p:nvSpPr>
        <p:spPr>
          <a:xfrm>
            <a:off x="354432" y="2678800"/>
            <a:ext cx="6266600" cy="8119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: 圆角 111">
            <a:extLst>
              <a:ext uri="{FF2B5EF4-FFF2-40B4-BE49-F238E27FC236}">
                <a16:creationId xmlns="" xmlns:a16="http://schemas.microsoft.com/office/drawing/2014/main" id="{E9FC0049-8848-45A1-9AF6-F84A99456FBB}"/>
              </a:ext>
            </a:extLst>
          </p:cNvPr>
          <p:cNvSpPr/>
          <p:nvPr/>
        </p:nvSpPr>
        <p:spPr>
          <a:xfrm>
            <a:off x="483579" y="311771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全局安全态势</a:t>
            </a:r>
          </a:p>
        </p:txBody>
      </p:sp>
      <p:sp>
        <p:nvSpPr>
          <p:cNvPr id="113" name="矩形: 圆角 112">
            <a:extLst>
              <a:ext uri="{FF2B5EF4-FFF2-40B4-BE49-F238E27FC236}">
                <a16:creationId xmlns="" xmlns:a16="http://schemas.microsoft.com/office/drawing/2014/main" id="{DF0A2102-D450-4E7C-9C9D-6D6D531B83BB}"/>
              </a:ext>
            </a:extLst>
          </p:cNvPr>
          <p:cNvSpPr/>
          <p:nvPr/>
        </p:nvSpPr>
        <p:spPr>
          <a:xfrm>
            <a:off x="2009930" y="311771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sp>
        <p:nvSpPr>
          <p:cNvPr id="114" name="矩形: 圆角 113">
            <a:extLst>
              <a:ext uri="{FF2B5EF4-FFF2-40B4-BE49-F238E27FC236}">
                <a16:creationId xmlns="" xmlns:a16="http://schemas.microsoft.com/office/drawing/2014/main" id="{27BC21B7-49C7-4DF0-A3F2-CACD708BA65A}"/>
              </a:ext>
            </a:extLst>
          </p:cNvPr>
          <p:cNvSpPr/>
          <p:nvPr/>
        </p:nvSpPr>
        <p:spPr>
          <a:xfrm>
            <a:off x="3536281" y="3117715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日志审计</a:t>
            </a:r>
          </a:p>
        </p:txBody>
      </p:sp>
      <p:sp>
        <p:nvSpPr>
          <p:cNvPr id="115" name="矩形: 圆角 114">
            <a:extLst>
              <a:ext uri="{FF2B5EF4-FFF2-40B4-BE49-F238E27FC236}">
                <a16:creationId xmlns="" xmlns:a16="http://schemas.microsoft.com/office/drawing/2014/main" id="{85C40B52-016A-4C6E-998D-0FE52089BC36}"/>
              </a:ext>
            </a:extLst>
          </p:cNvPr>
          <p:cNvSpPr/>
          <p:nvPr/>
        </p:nvSpPr>
        <p:spPr>
          <a:xfrm>
            <a:off x="5062632" y="3117715"/>
            <a:ext cx="1397204" cy="3218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</a:t>
            </a:r>
          </a:p>
        </p:txBody>
      </p:sp>
      <p:sp>
        <p:nvSpPr>
          <p:cNvPr id="116" name="矩形: 圆角 115">
            <a:extLst>
              <a:ext uri="{FF2B5EF4-FFF2-40B4-BE49-F238E27FC236}">
                <a16:creationId xmlns="" xmlns:a16="http://schemas.microsoft.com/office/drawing/2014/main" id="{EC7E9F9C-6830-4988-8512-9A579EFB4BAB}"/>
              </a:ext>
            </a:extLst>
          </p:cNvPr>
          <p:cNvSpPr/>
          <p:nvPr/>
        </p:nvSpPr>
        <p:spPr>
          <a:xfrm>
            <a:off x="354432" y="4883829"/>
            <a:ext cx="6266600" cy="8119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="" xmlns:a16="http://schemas.microsoft.com/office/drawing/2014/main" id="{BBAD99A4-9E78-43ED-8408-A598590FE125}"/>
              </a:ext>
            </a:extLst>
          </p:cNvPr>
          <p:cNvSpPr/>
          <p:nvPr/>
        </p:nvSpPr>
        <p:spPr>
          <a:xfrm>
            <a:off x="483579" y="5322744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全局安全态势</a:t>
            </a:r>
          </a:p>
        </p:txBody>
      </p:sp>
      <p:sp>
        <p:nvSpPr>
          <p:cNvPr id="118" name="矩形: 圆角 117">
            <a:extLst>
              <a:ext uri="{FF2B5EF4-FFF2-40B4-BE49-F238E27FC236}">
                <a16:creationId xmlns="" xmlns:a16="http://schemas.microsoft.com/office/drawing/2014/main" id="{968D86FC-4318-4503-9B07-C9696ACF75C5}"/>
              </a:ext>
            </a:extLst>
          </p:cNvPr>
          <p:cNvSpPr/>
          <p:nvPr/>
        </p:nvSpPr>
        <p:spPr>
          <a:xfrm>
            <a:off x="2009930" y="5322744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</a:p>
        </p:txBody>
      </p:sp>
      <p:sp>
        <p:nvSpPr>
          <p:cNvPr id="119" name="矩形: 圆角 118">
            <a:extLst>
              <a:ext uri="{FF2B5EF4-FFF2-40B4-BE49-F238E27FC236}">
                <a16:creationId xmlns="" xmlns:a16="http://schemas.microsoft.com/office/drawing/2014/main" id="{7746DDD1-1D4C-4FEC-9E01-9FB3DECF4404}"/>
              </a:ext>
            </a:extLst>
          </p:cNvPr>
          <p:cNvSpPr/>
          <p:nvPr/>
        </p:nvSpPr>
        <p:spPr>
          <a:xfrm>
            <a:off x="3536281" y="5322744"/>
            <a:ext cx="1397204" cy="3218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日志审计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="" xmlns:a16="http://schemas.microsoft.com/office/drawing/2014/main" id="{CDCE4D9E-117E-45FB-9827-2B28E8FE7A70}"/>
              </a:ext>
            </a:extLst>
          </p:cNvPr>
          <p:cNvSpPr/>
          <p:nvPr/>
        </p:nvSpPr>
        <p:spPr>
          <a:xfrm>
            <a:off x="5062632" y="5322744"/>
            <a:ext cx="1397204" cy="3218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="" xmlns:a16="http://schemas.microsoft.com/office/drawing/2014/main" id="{C75F6C22-DF15-423D-A9C7-F154BCA3EA91}"/>
              </a:ext>
            </a:extLst>
          </p:cNvPr>
          <p:cNvSpPr txBox="1"/>
          <p:nvPr/>
        </p:nvSpPr>
        <p:spPr>
          <a:xfrm>
            <a:off x="3048331" y="3925698"/>
            <a:ext cx="87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: 圆角 121">
            <a:extLst>
              <a:ext uri="{FF2B5EF4-FFF2-40B4-BE49-F238E27FC236}">
                <a16:creationId xmlns="" xmlns:a16="http://schemas.microsoft.com/office/drawing/2014/main" id="{AC412732-5A47-4C36-BDD8-AAEDA94A729D}"/>
              </a:ext>
            </a:extLst>
          </p:cNvPr>
          <p:cNvSpPr/>
          <p:nvPr/>
        </p:nvSpPr>
        <p:spPr>
          <a:xfrm>
            <a:off x="8140155" y="3327865"/>
            <a:ext cx="3540558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源云端控制中心</a:t>
            </a:r>
          </a:p>
        </p:txBody>
      </p:sp>
      <p:cxnSp>
        <p:nvCxnSpPr>
          <p:cNvPr id="123" name="连接符: 肘形 122">
            <a:extLst>
              <a:ext uri="{FF2B5EF4-FFF2-40B4-BE49-F238E27FC236}">
                <a16:creationId xmlns="" xmlns:a16="http://schemas.microsoft.com/office/drawing/2014/main" id="{F95D2468-D8B1-4A3F-A393-3B5DED063B70}"/>
              </a:ext>
            </a:extLst>
          </p:cNvPr>
          <p:cNvCxnSpPr>
            <a:cxnSpLocks/>
            <a:stCxn id="110" idx="3"/>
            <a:endCxn id="122" idx="1"/>
          </p:cNvCxnSpPr>
          <p:nvPr/>
        </p:nvCxnSpPr>
        <p:spPr>
          <a:xfrm>
            <a:off x="6459836" y="2210629"/>
            <a:ext cx="1680319" cy="1523230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连接符: 肘形 123">
            <a:extLst>
              <a:ext uri="{FF2B5EF4-FFF2-40B4-BE49-F238E27FC236}">
                <a16:creationId xmlns="" xmlns:a16="http://schemas.microsoft.com/office/drawing/2014/main" id="{19F6FC2D-33AF-4A22-92AD-895D3DE56822}"/>
              </a:ext>
            </a:extLst>
          </p:cNvPr>
          <p:cNvCxnSpPr>
            <a:cxnSpLocks/>
            <a:stCxn id="115" idx="3"/>
            <a:endCxn id="122" idx="1"/>
          </p:cNvCxnSpPr>
          <p:nvPr/>
        </p:nvCxnSpPr>
        <p:spPr>
          <a:xfrm>
            <a:off x="6459836" y="3278649"/>
            <a:ext cx="1680319" cy="45521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连接符: 肘形 124">
            <a:extLst>
              <a:ext uri="{FF2B5EF4-FFF2-40B4-BE49-F238E27FC236}">
                <a16:creationId xmlns="" xmlns:a16="http://schemas.microsoft.com/office/drawing/2014/main" id="{C74D059D-8CA4-47C7-893E-E19CFC1BD083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 flipV="1">
            <a:off x="6459836" y="3733859"/>
            <a:ext cx="1680319" cy="1749819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: 圆角 125">
            <a:extLst>
              <a:ext uri="{FF2B5EF4-FFF2-40B4-BE49-F238E27FC236}">
                <a16:creationId xmlns="" xmlns:a16="http://schemas.microsoft.com/office/drawing/2014/main" id="{10501A5D-2DB3-472E-9553-90D4762229E8}"/>
              </a:ext>
            </a:extLst>
          </p:cNvPr>
          <p:cNvSpPr/>
          <p:nvPr/>
        </p:nvSpPr>
        <p:spPr>
          <a:xfrm>
            <a:off x="8018236" y="1618938"/>
            <a:ext cx="3196742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第三方威胁情报接入</a:t>
            </a:r>
          </a:p>
        </p:txBody>
      </p:sp>
      <p:sp>
        <p:nvSpPr>
          <p:cNvPr id="127" name="箭头: 下 126">
            <a:extLst>
              <a:ext uri="{FF2B5EF4-FFF2-40B4-BE49-F238E27FC236}">
                <a16:creationId xmlns="" xmlns:a16="http://schemas.microsoft.com/office/drawing/2014/main" id="{421F8AD6-0CBB-4D04-8A85-37610D2B169E}"/>
              </a:ext>
            </a:extLst>
          </p:cNvPr>
          <p:cNvSpPr/>
          <p:nvPr/>
        </p:nvSpPr>
        <p:spPr>
          <a:xfrm>
            <a:off x="9522118" y="2768908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="" xmlns:a16="http://schemas.microsoft.com/office/drawing/2014/main" id="{178B1463-058E-4C44-ABEC-F3FF27FC42DD}"/>
              </a:ext>
            </a:extLst>
          </p:cNvPr>
          <p:cNvSpPr/>
          <p:nvPr/>
        </p:nvSpPr>
        <p:spPr>
          <a:xfrm>
            <a:off x="7839621" y="4862228"/>
            <a:ext cx="1948282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情报数据交换</a:t>
            </a:r>
          </a:p>
        </p:txBody>
      </p:sp>
      <p:sp>
        <p:nvSpPr>
          <p:cNvPr id="129" name="箭头: 下 128">
            <a:extLst>
              <a:ext uri="{FF2B5EF4-FFF2-40B4-BE49-F238E27FC236}">
                <a16:creationId xmlns="" xmlns:a16="http://schemas.microsoft.com/office/drawing/2014/main" id="{45FC717D-B888-406C-BC93-C2E6C05A1517}"/>
              </a:ext>
            </a:extLst>
          </p:cNvPr>
          <p:cNvSpPr/>
          <p:nvPr/>
        </p:nvSpPr>
        <p:spPr>
          <a:xfrm rot="10800000">
            <a:off x="8380947" y="4305437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箭头: 下 129">
            <a:extLst>
              <a:ext uri="{FF2B5EF4-FFF2-40B4-BE49-F238E27FC236}">
                <a16:creationId xmlns="" xmlns:a16="http://schemas.microsoft.com/office/drawing/2014/main" id="{8F96A460-D06D-4973-BC28-F33DC5D0CBE5}"/>
              </a:ext>
            </a:extLst>
          </p:cNvPr>
          <p:cNvSpPr/>
          <p:nvPr/>
        </p:nvSpPr>
        <p:spPr>
          <a:xfrm>
            <a:off x="8956843" y="4305437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="" xmlns:a16="http://schemas.microsoft.com/office/drawing/2014/main" id="{A1A1EFB5-2E06-41B0-A99F-2C25CE718CBB}"/>
              </a:ext>
            </a:extLst>
          </p:cNvPr>
          <p:cNvSpPr/>
          <p:nvPr/>
        </p:nvSpPr>
        <p:spPr>
          <a:xfrm>
            <a:off x="9983802" y="4862228"/>
            <a:ext cx="1948282" cy="811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威胁情报服务</a:t>
            </a:r>
          </a:p>
        </p:txBody>
      </p:sp>
      <p:sp>
        <p:nvSpPr>
          <p:cNvPr id="132" name="箭头: 下 131">
            <a:extLst>
              <a:ext uri="{FF2B5EF4-FFF2-40B4-BE49-F238E27FC236}">
                <a16:creationId xmlns="" xmlns:a16="http://schemas.microsoft.com/office/drawing/2014/main" id="{A2A07C0B-4381-4529-8109-E71AF50622F0}"/>
              </a:ext>
            </a:extLst>
          </p:cNvPr>
          <p:cNvSpPr/>
          <p:nvPr/>
        </p:nvSpPr>
        <p:spPr>
          <a:xfrm>
            <a:off x="10654623" y="4301203"/>
            <a:ext cx="432815" cy="4296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6" name="直接连接符 135">
            <a:extLst>
              <a:ext uri="{FF2B5EF4-FFF2-40B4-BE49-F238E27FC236}">
                <a16:creationId xmlns="" xmlns:a16="http://schemas.microsoft.com/office/drawing/2014/main" id="{881A804B-698F-4CEE-9149-99C646AADDD1}"/>
              </a:ext>
            </a:extLst>
          </p:cNvPr>
          <p:cNvCxnSpPr>
            <a:cxnSpLocks/>
          </p:cNvCxnSpPr>
          <p:nvPr/>
        </p:nvCxnSpPr>
        <p:spPr>
          <a:xfrm>
            <a:off x="5001491" y="1073727"/>
            <a:ext cx="0" cy="4994564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="" xmlns:a16="http://schemas.microsoft.com/office/drawing/2014/main" id="{66B76600-CDA3-4AF1-88CD-5F9334E6FCBD}"/>
              </a:ext>
            </a:extLst>
          </p:cNvPr>
          <p:cNvSpPr txBox="1"/>
          <p:nvPr/>
        </p:nvSpPr>
        <p:spPr>
          <a:xfrm>
            <a:off x="2341749" y="1133896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当前急需的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="" xmlns:a16="http://schemas.microsoft.com/office/drawing/2014/main" id="{F5E0FAEB-21A9-4912-882C-C159C3495893}"/>
              </a:ext>
            </a:extLst>
          </p:cNvPr>
          <p:cNvSpPr txBox="1"/>
          <p:nvPr/>
        </p:nvSpPr>
        <p:spPr>
          <a:xfrm>
            <a:off x="7543679" y="1133896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远景规划</a:t>
            </a:r>
          </a:p>
        </p:txBody>
      </p:sp>
      <p:sp>
        <p:nvSpPr>
          <p:cNvPr id="7" name="标题 6">
            <a:extLst>
              <a:ext uri="{FF2B5EF4-FFF2-40B4-BE49-F238E27FC236}">
                <a16:creationId xmlns="" xmlns:a16="http://schemas.microsoft.com/office/drawing/2014/main" id="{27D888E0-16AD-449B-A14B-B32B4A25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源宏观规划构想</a:t>
            </a:r>
          </a:p>
        </p:txBody>
      </p:sp>
    </p:spTree>
    <p:extLst>
      <p:ext uri="{BB962C8B-B14F-4D97-AF65-F5344CB8AC3E}">
        <p14:creationId xmlns:p14="http://schemas.microsoft.com/office/powerpoint/2010/main" val="23376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360" y="203513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</a:t>
            </a:r>
            <a:r>
              <a:rPr lang="en-US" altLang="zh-CN" dirty="0"/>
              <a:t>Roadmap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49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圆角矩形 2">
            <a:extLst>
              <a:ext uri="{FF2B5EF4-FFF2-40B4-BE49-F238E27FC236}">
                <a16:creationId xmlns="" xmlns:a16="http://schemas.microsoft.com/office/drawing/2014/main" id="{642C9FF1-B139-4BE2-9824-7E7EDBB20DE6}"/>
              </a:ext>
            </a:extLst>
          </p:cNvPr>
          <p:cNvSpPr/>
          <p:nvPr/>
        </p:nvSpPr>
        <p:spPr>
          <a:xfrm>
            <a:off x="3162300" y="150837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P1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08" name="圆角矩形 3">
            <a:extLst>
              <a:ext uri="{FF2B5EF4-FFF2-40B4-BE49-F238E27FC236}">
                <a16:creationId xmlns="" xmlns:a16="http://schemas.microsoft.com/office/drawing/2014/main" id="{0C3A5416-25FC-4267-8656-3EC6CE5E24C4}"/>
              </a:ext>
            </a:extLst>
          </p:cNvPr>
          <p:cNvSpPr/>
          <p:nvPr/>
        </p:nvSpPr>
        <p:spPr>
          <a:xfrm>
            <a:off x="1295400" y="2001805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全局态势感知</a:t>
            </a:r>
          </a:p>
        </p:txBody>
      </p:sp>
      <p:sp>
        <p:nvSpPr>
          <p:cNvPr id="109" name="圆角矩形 4">
            <a:extLst>
              <a:ext uri="{FF2B5EF4-FFF2-40B4-BE49-F238E27FC236}">
                <a16:creationId xmlns="" xmlns:a16="http://schemas.microsoft.com/office/drawing/2014/main" id="{7A124179-80DA-46E7-9ABE-A485068BBE36}"/>
              </a:ext>
            </a:extLst>
          </p:cNvPr>
          <p:cNvSpPr/>
          <p:nvPr/>
        </p:nvSpPr>
        <p:spPr>
          <a:xfrm>
            <a:off x="1295400" y="2489429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日志管理查询</a:t>
            </a:r>
          </a:p>
        </p:txBody>
      </p:sp>
      <p:sp>
        <p:nvSpPr>
          <p:cNvPr id="110" name="圆角矩形 5">
            <a:extLst>
              <a:ext uri="{FF2B5EF4-FFF2-40B4-BE49-F238E27FC236}">
                <a16:creationId xmlns="" xmlns:a16="http://schemas.microsoft.com/office/drawing/2014/main" id="{548E3432-A501-4A05-9524-FF851BC1B0EC}"/>
              </a:ext>
            </a:extLst>
          </p:cNvPr>
          <p:cNvSpPr/>
          <p:nvPr/>
        </p:nvSpPr>
        <p:spPr>
          <a:xfrm>
            <a:off x="1295400" y="2977054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设备集中管理</a:t>
            </a:r>
          </a:p>
        </p:txBody>
      </p:sp>
      <p:sp>
        <p:nvSpPr>
          <p:cNvPr id="111" name="圆角矩形 6">
            <a:extLst>
              <a:ext uri="{FF2B5EF4-FFF2-40B4-BE49-F238E27FC236}">
                <a16:creationId xmlns="" xmlns:a16="http://schemas.microsoft.com/office/drawing/2014/main" id="{C778B2B6-1D6F-421D-81EE-EFE50B7C1E48}"/>
              </a:ext>
            </a:extLst>
          </p:cNvPr>
          <p:cNvSpPr/>
          <p:nvPr/>
        </p:nvSpPr>
        <p:spPr>
          <a:xfrm>
            <a:off x="1295400" y="3464678"/>
            <a:ext cx="1485900" cy="47601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威胁情报</a:t>
            </a:r>
          </a:p>
        </p:txBody>
      </p:sp>
      <p:sp>
        <p:nvSpPr>
          <p:cNvPr id="112" name="圆角矩形 7">
            <a:extLst>
              <a:ext uri="{FF2B5EF4-FFF2-40B4-BE49-F238E27FC236}">
                <a16:creationId xmlns="" xmlns:a16="http://schemas.microsoft.com/office/drawing/2014/main" id="{6899DD1B-82D4-47F2-8C5A-396E6B38A6EF}"/>
              </a:ext>
            </a:extLst>
          </p:cNvPr>
          <p:cNvSpPr/>
          <p:nvPr/>
        </p:nvSpPr>
        <p:spPr>
          <a:xfrm>
            <a:off x="617220" y="2001805"/>
            <a:ext cx="647700" cy="1462873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</a:p>
        </p:txBody>
      </p:sp>
      <p:sp>
        <p:nvSpPr>
          <p:cNvPr id="113" name="圆角矩形 8">
            <a:extLst>
              <a:ext uri="{FF2B5EF4-FFF2-40B4-BE49-F238E27FC236}">
                <a16:creationId xmlns="" xmlns:a16="http://schemas.microsoft.com/office/drawing/2014/main" id="{C2E60940-2DDA-4445-8C34-0737D857C2B4}"/>
              </a:ext>
            </a:extLst>
          </p:cNvPr>
          <p:cNvSpPr/>
          <p:nvPr/>
        </p:nvSpPr>
        <p:spPr>
          <a:xfrm>
            <a:off x="617220" y="4852086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产品形态</a:t>
            </a:r>
          </a:p>
        </p:txBody>
      </p:sp>
      <p:sp>
        <p:nvSpPr>
          <p:cNvPr id="114" name="圆角矩形 9">
            <a:extLst>
              <a:ext uri="{FF2B5EF4-FFF2-40B4-BE49-F238E27FC236}">
                <a16:creationId xmlns="" xmlns:a16="http://schemas.microsoft.com/office/drawing/2014/main" id="{219DB8E9-CC0F-480B-8B9F-E05227FC8EF6}"/>
              </a:ext>
            </a:extLst>
          </p:cNvPr>
          <p:cNvSpPr/>
          <p:nvPr/>
        </p:nvSpPr>
        <p:spPr>
          <a:xfrm>
            <a:off x="617220" y="5331127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资质及能力证明</a:t>
            </a:r>
          </a:p>
        </p:txBody>
      </p:sp>
      <p:cxnSp>
        <p:nvCxnSpPr>
          <p:cNvPr id="115" name="直接连接符 114">
            <a:extLst>
              <a:ext uri="{FF2B5EF4-FFF2-40B4-BE49-F238E27FC236}">
                <a16:creationId xmlns="" xmlns:a16="http://schemas.microsoft.com/office/drawing/2014/main" id="{80B3C4ED-46DB-4D96-A977-B908ADCAC7CD}"/>
              </a:ext>
            </a:extLst>
          </p:cNvPr>
          <p:cNvCxnSpPr/>
          <p:nvPr/>
        </p:nvCxnSpPr>
        <p:spPr>
          <a:xfrm>
            <a:off x="2926080" y="2477819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="" xmlns:a16="http://schemas.microsoft.com/office/drawing/2014/main" id="{7CE2B903-7D78-42BE-BBF6-2B9A6198FEA2}"/>
              </a:ext>
            </a:extLst>
          </p:cNvPr>
          <p:cNvCxnSpPr/>
          <p:nvPr/>
        </p:nvCxnSpPr>
        <p:spPr>
          <a:xfrm>
            <a:off x="2926080" y="3000274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="" xmlns:a16="http://schemas.microsoft.com/office/drawing/2014/main" id="{A2355405-2E1B-48B2-9A75-BEC323BE0A2B}"/>
              </a:ext>
            </a:extLst>
          </p:cNvPr>
          <p:cNvCxnSpPr/>
          <p:nvPr/>
        </p:nvCxnSpPr>
        <p:spPr>
          <a:xfrm>
            <a:off x="2941320" y="3464678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="" xmlns:a16="http://schemas.microsoft.com/office/drawing/2014/main" id="{49E82673-EB0C-41FC-B546-61D401B3B265}"/>
              </a:ext>
            </a:extLst>
          </p:cNvPr>
          <p:cNvCxnSpPr/>
          <p:nvPr/>
        </p:nvCxnSpPr>
        <p:spPr>
          <a:xfrm>
            <a:off x="2956560" y="4428317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="" xmlns:a16="http://schemas.microsoft.com/office/drawing/2014/main" id="{A477B61E-082C-44CB-810D-7BF9C8249C56}"/>
              </a:ext>
            </a:extLst>
          </p:cNvPr>
          <p:cNvCxnSpPr/>
          <p:nvPr/>
        </p:nvCxnSpPr>
        <p:spPr>
          <a:xfrm>
            <a:off x="2956560" y="5345516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="" xmlns:a16="http://schemas.microsoft.com/office/drawing/2014/main" id="{29F54A62-9DEA-49B9-804D-38610AC29A20}"/>
              </a:ext>
            </a:extLst>
          </p:cNvPr>
          <p:cNvCxnSpPr/>
          <p:nvPr/>
        </p:nvCxnSpPr>
        <p:spPr>
          <a:xfrm>
            <a:off x="2956560" y="3963913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="" xmlns:a16="http://schemas.microsoft.com/office/drawing/2014/main" id="{6ED811BF-ED84-4171-85CA-683E5BFA3F72}"/>
              </a:ext>
            </a:extLst>
          </p:cNvPr>
          <p:cNvCxnSpPr/>
          <p:nvPr/>
        </p:nvCxnSpPr>
        <p:spPr>
          <a:xfrm>
            <a:off x="5897880" y="200180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="" xmlns:a16="http://schemas.microsoft.com/office/drawing/2014/main" id="{8D604AE9-DE4E-4244-88F9-E44036133CC1}"/>
              </a:ext>
            </a:extLst>
          </p:cNvPr>
          <p:cNvCxnSpPr/>
          <p:nvPr/>
        </p:nvCxnSpPr>
        <p:spPr>
          <a:xfrm>
            <a:off x="2971800" y="2013415"/>
            <a:ext cx="0" cy="3784712"/>
          </a:xfrm>
          <a:prstGeom prst="line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="" xmlns:a16="http://schemas.microsoft.com/office/drawing/2014/main" id="{DE4FEECA-CB19-45F5-A9B5-31270AD4FC21}"/>
              </a:ext>
            </a:extLst>
          </p:cNvPr>
          <p:cNvCxnSpPr/>
          <p:nvPr/>
        </p:nvCxnSpPr>
        <p:spPr>
          <a:xfrm>
            <a:off x="2941320" y="1990195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="" xmlns:a16="http://schemas.microsoft.com/office/drawing/2014/main" id="{565BECB2-317D-4A8D-B21E-725F070921B3}"/>
              </a:ext>
            </a:extLst>
          </p:cNvPr>
          <p:cNvCxnSpPr/>
          <p:nvPr/>
        </p:nvCxnSpPr>
        <p:spPr>
          <a:xfrm>
            <a:off x="9174480" y="201341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="" xmlns:a16="http://schemas.microsoft.com/office/drawing/2014/main" id="{3187A269-A625-407C-83C9-40478F288EB9}"/>
              </a:ext>
            </a:extLst>
          </p:cNvPr>
          <p:cNvCxnSpPr/>
          <p:nvPr/>
        </p:nvCxnSpPr>
        <p:spPr>
          <a:xfrm>
            <a:off x="11856720" y="1990195"/>
            <a:ext cx="0" cy="3784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圆角矩形 24">
            <a:extLst>
              <a:ext uri="{FF2B5EF4-FFF2-40B4-BE49-F238E27FC236}">
                <a16:creationId xmlns="" xmlns:a16="http://schemas.microsoft.com/office/drawing/2014/main" id="{D06B8D18-D729-40CB-AF48-E6EBD69F521C}"/>
              </a:ext>
            </a:extLst>
          </p:cNvPr>
          <p:cNvSpPr/>
          <p:nvPr/>
        </p:nvSpPr>
        <p:spPr>
          <a:xfrm>
            <a:off x="6160770" y="150837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P2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27" name="圆角矩形 25">
            <a:extLst>
              <a:ext uri="{FF2B5EF4-FFF2-40B4-BE49-F238E27FC236}">
                <a16:creationId xmlns="" xmlns:a16="http://schemas.microsoft.com/office/drawing/2014/main" id="{527DD69E-EEBD-4AA3-8837-99154F80E1A8}"/>
              </a:ext>
            </a:extLst>
          </p:cNvPr>
          <p:cNvSpPr/>
          <p:nvPr/>
        </p:nvSpPr>
        <p:spPr>
          <a:xfrm>
            <a:off x="9250680" y="1519985"/>
            <a:ext cx="2400300" cy="4760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P3-P4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FCS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28" name="TextBox 26">
            <a:extLst>
              <a:ext uri="{FF2B5EF4-FFF2-40B4-BE49-F238E27FC236}">
                <a16:creationId xmlns="" xmlns:a16="http://schemas.microsoft.com/office/drawing/2014/main" id="{84D138EA-DE98-4B25-B94A-34B4ACEE2331}"/>
              </a:ext>
            </a:extLst>
          </p:cNvPr>
          <p:cNvSpPr txBox="1"/>
          <p:nvPr/>
        </p:nvSpPr>
        <p:spPr>
          <a:xfrm>
            <a:off x="2987734" y="2046167"/>
            <a:ext cx="307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山石产品流量、日志、事件综合关联分析。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全局安全态势的可视化呈现。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TextBox 27">
            <a:extLst>
              <a:ext uri="{FF2B5EF4-FFF2-40B4-BE49-F238E27FC236}">
                <a16:creationId xmlns="" xmlns:a16="http://schemas.microsoft.com/office/drawing/2014/main" id="{DBD1FED8-9749-40F6-8971-9FA99B3D2983}"/>
              </a:ext>
            </a:extLst>
          </p:cNvPr>
          <p:cNvSpPr txBox="1"/>
          <p:nvPr/>
        </p:nvSpPr>
        <p:spPr>
          <a:xfrm>
            <a:off x="5897879" y="2471409"/>
            <a:ext cx="3276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威胁热点关联分析，建立互联网威胁热点和威胁事件日志的对应关系。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第三方网络设备及系统的日志接入。</a:t>
            </a:r>
          </a:p>
        </p:txBody>
      </p:sp>
      <p:sp>
        <p:nvSpPr>
          <p:cNvPr id="130" name="TextBox 30">
            <a:extLst>
              <a:ext uri="{FF2B5EF4-FFF2-40B4-BE49-F238E27FC236}">
                <a16:creationId xmlns="" xmlns:a16="http://schemas.microsoft.com/office/drawing/2014/main" id="{BAA722E1-4186-48BE-B479-B834DAD5759D}"/>
              </a:ext>
            </a:extLst>
          </p:cNvPr>
          <p:cNvSpPr txBox="1"/>
          <p:nvPr/>
        </p:nvSpPr>
        <p:spPr>
          <a:xfrm>
            <a:off x="3009900" y="4886916"/>
            <a:ext cx="288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</a:p>
        </p:txBody>
      </p:sp>
      <p:sp>
        <p:nvSpPr>
          <p:cNvPr id="131" name="TextBox 31">
            <a:extLst>
              <a:ext uri="{FF2B5EF4-FFF2-40B4-BE49-F238E27FC236}">
                <a16:creationId xmlns="" xmlns:a16="http://schemas.microsoft.com/office/drawing/2014/main" id="{BE950C85-D224-455B-B0D0-FC6EA9F9351A}"/>
              </a:ext>
            </a:extLst>
          </p:cNvPr>
          <p:cNvSpPr txBox="1"/>
          <p:nvPr/>
        </p:nvSpPr>
        <p:spPr>
          <a:xfrm>
            <a:off x="5897880" y="4875306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</a:p>
        </p:txBody>
      </p:sp>
      <p:sp>
        <p:nvSpPr>
          <p:cNvPr id="132" name="TextBox 33">
            <a:extLst>
              <a:ext uri="{FF2B5EF4-FFF2-40B4-BE49-F238E27FC236}">
                <a16:creationId xmlns="" xmlns:a16="http://schemas.microsoft.com/office/drawing/2014/main" id="{B761B15A-DB5C-4C48-8471-60F76B92200A}"/>
              </a:ext>
            </a:extLst>
          </p:cNvPr>
          <p:cNvSpPr txBox="1"/>
          <p:nvPr/>
        </p:nvSpPr>
        <p:spPr>
          <a:xfrm>
            <a:off x="9188994" y="4833744"/>
            <a:ext cx="2682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硬件设备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云服务</a:t>
            </a:r>
          </a:p>
        </p:txBody>
      </p:sp>
      <p:sp>
        <p:nvSpPr>
          <p:cNvPr id="134" name="TextBox 36">
            <a:extLst>
              <a:ext uri="{FF2B5EF4-FFF2-40B4-BE49-F238E27FC236}">
                <a16:creationId xmlns="" xmlns:a16="http://schemas.microsoft.com/office/drawing/2014/main" id="{17AA0C6D-E3E9-4101-8F1B-DABC48E0D5EB}"/>
              </a:ext>
            </a:extLst>
          </p:cNvPr>
          <p:cNvSpPr txBox="1"/>
          <p:nvPr/>
        </p:nvSpPr>
        <p:spPr>
          <a:xfrm>
            <a:off x="9188994" y="3448306"/>
            <a:ext cx="2679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引入第三方威胁情报。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云端控制中心的威胁关联分析。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互联网安全态势感知。</a:t>
            </a:r>
          </a:p>
        </p:txBody>
      </p:sp>
      <p:sp>
        <p:nvSpPr>
          <p:cNvPr id="136" name="TextBox 43">
            <a:extLst>
              <a:ext uri="{FF2B5EF4-FFF2-40B4-BE49-F238E27FC236}">
                <a16:creationId xmlns="" xmlns:a16="http://schemas.microsoft.com/office/drawing/2014/main" id="{70A1F676-1F51-483F-A83F-DCE8A88916D6}"/>
              </a:ext>
            </a:extLst>
          </p:cNvPr>
          <p:cNvSpPr txBox="1"/>
          <p:nvPr/>
        </p:nvSpPr>
        <p:spPr>
          <a:xfrm>
            <a:off x="5897880" y="2039757"/>
            <a:ext cx="287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全局网络流量的监控及可视化呈现。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全局运维监控的可视化呈现。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="" xmlns:a16="http://schemas.microsoft.com/office/drawing/2014/main" id="{955B8AE2-B93D-40B4-8D01-CE3962BBC14E}"/>
              </a:ext>
            </a:extLst>
          </p:cNvPr>
          <p:cNvCxnSpPr/>
          <p:nvPr/>
        </p:nvCxnSpPr>
        <p:spPr>
          <a:xfrm>
            <a:off x="2971800" y="4857891"/>
            <a:ext cx="89306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圆角矩形 51">
            <a:extLst>
              <a:ext uri="{FF2B5EF4-FFF2-40B4-BE49-F238E27FC236}">
                <a16:creationId xmlns="" xmlns:a16="http://schemas.microsoft.com/office/drawing/2014/main" id="{00C9D250-3513-4264-B17E-1F1B9135DFB5}"/>
              </a:ext>
            </a:extLst>
          </p:cNvPr>
          <p:cNvSpPr/>
          <p:nvPr/>
        </p:nvSpPr>
        <p:spPr>
          <a:xfrm>
            <a:off x="617220" y="4399292"/>
            <a:ext cx="2171700" cy="417964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商业模式</a:t>
            </a:r>
          </a:p>
        </p:txBody>
      </p:sp>
      <p:sp>
        <p:nvSpPr>
          <p:cNvPr id="139" name="TextBox 52">
            <a:extLst>
              <a:ext uri="{FF2B5EF4-FFF2-40B4-BE49-F238E27FC236}">
                <a16:creationId xmlns="" xmlns:a16="http://schemas.microsoft.com/office/drawing/2014/main" id="{FFF5DBE1-2DE2-4E65-A569-F896B25B4306}"/>
              </a:ext>
            </a:extLst>
          </p:cNvPr>
          <p:cNvSpPr txBox="1"/>
          <p:nvPr/>
        </p:nvSpPr>
        <p:spPr>
          <a:xfrm>
            <a:off x="2982501" y="4499181"/>
            <a:ext cx="288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配合山石安全产品的单产品销售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圆角矩形 44">
            <a:extLst>
              <a:ext uri="{FF2B5EF4-FFF2-40B4-BE49-F238E27FC236}">
                <a16:creationId xmlns="" xmlns:a16="http://schemas.microsoft.com/office/drawing/2014/main" id="{93906477-6662-43B4-9AE6-B4CEADB203BE}"/>
              </a:ext>
            </a:extLst>
          </p:cNvPr>
          <p:cNvSpPr/>
          <p:nvPr/>
        </p:nvSpPr>
        <p:spPr>
          <a:xfrm>
            <a:off x="1295400" y="3952303"/>
            <a:ext cx="1485900" cy="383134"/>
          </a:xfrm>
          <a:prstGeom prst="roundRect">
            <a:avLst/>
          </a:prstGeom>
          <a:solidFill>
            <a:srgbClr val="F57E5D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威胁情报服务</a:t>
            </a:r>
          </a:p>
        </p:txBody>
      </p:sp>
      <p:sp>
        <p:nvSpPr>
          <p:cNvPr id="143" name="TextBox 49">
            <a:extLst>
              <a:ext uri="{FF2B5EF4-FFF2-40B4-BE49-F238E27FC236}">
                <a16:creationId xmlns="" xmlns:a16="http://schemas.microsoft.com/office/drawing/2014/main" id="{4B231A21-59E0-4E5D-B58B-62FA21490562}"/>
              </a:ext>
            </a:extLst>
          </p:cNvPr>
          <p:cNvSpPr txBox="1"/>
          <p:nvPr/>
        </p:nvSpPr>
        <p:spPr>
          <a:xfrm>
            <a:off x="9198520" y="4001453"/>
            <a:ext cx="267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山石单点设备威胁情报服务提供。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非山石产品用户的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威胁情报服务提供。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TextBox 50">
            <a:extLst>
              <a:ext uri="{FF2B5EF4-FFF2-40B4-BE49-F238E27FC236}">
                <a16:creationId xmlns="" xmlns:a16="http://schemas.microsoft.com/office/drawing/2014/main" id="{DDE26244-88C6-4B8B-B37C-F08F1180371A}"/>
              </a:ext>
            </a:extLst>
          </p:cNvPr>
          <p:cNvSpPr txBox="1"/>
          <p:nvPr/>
        </p:nvSpPr>
        <p:spPr>
          <a:xfrm>
            <a:off x="2926080" y="1253360"/>
            <a:ext cx="2872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以安全态势切入</a:t>
            </a:r>
          </a:p>
        </p:txBody>
      </p:sp>
      <p:sp>
        <p:nvSpPr>
          <p:cNvPr id="145" name="TextBox 54">
            <a:extLst>
              <a:ext uri="{FF2B5EF4-FFF2-40B4-BE49-F238E27FC236}">
                <a16:creationId xmlns="" xmlns:a16="http://schemas.microsoft.com/office/drawing/2014/main" id="{909697A7-A4C1-4D4B-90FE-5C4C5DDC33FF}"/>
              </a:ext>
            </a:extLst>
          </p:cNvPr>
          <p:cNvSpPr txBox="1"/>
          <p:nvPr/>
        </p:nvSpPr>
        <p:spPr>
          <a:xfrm>
            <a:off x="5970270" y="1250471"/>
            <a:ext cx="2872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监控能力提升，第三方融合</a:t>
            </a:r>
          </a:p>
        </p:txBody>
      </p:sp>
      <p:sp>
        <p:nvSpPr>
          <p:cNvPr id="146" name="TextBox 56">
            <a:extLst>
              <a:ext uri="{FF2B5EF4-FFF2-40B4-BE49-F238E27FC236}">
                <a16:creationId xmlns="" xmlns:a16="http://schemas.microsoft.com/office/drawing/2014/main" id="{6C876EEB-56FF-4B83-A272-0B7AEFB46678}"/>
              </a:ext>
            </a:extLst>
          </p:cNvPr>
          <p:cNvSpPr txBox="1"/>
          <p:nvPr/>
        </p:nvSpPr>
        <p:spPr>
          <a:xfrm>
            <a:off x="9098275" y="1260586"/>
            <a:ext cx="2674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安全中心进化，服务化</a:t>
            </a:r>
          </a:p>
        </p:txBody>
      </p:sp>
      <p:sp>
        <p:nvSpPr>
          <p:cNvPr id="148" name="TextBox 58">
            <a:extLst>
              <a:ext uri="{FF2B5EF4-FFF2-40B4-BE49-F238E27FC236}">
                <a16:creationId xmlns="" xmlns:a16="http://schemas.microsoft.com/office/drawing/2014/main" id="{93883F97-2A9B-4BA0-859A-899A1C5EC444}"/>
              </a:ext>
            </a:extLst>
          </p:cNvPr>
          <p:cNvSpPr txBox="1"/>
          <p:nvPr/>
        </p:nvSpPr>
        <p:spPr>
          <a:xfrm>
            <a:off x="9188994" y="4441480"/>
            <a:ext cx="2583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威胁情报服务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圆角矩形 7">
            <a:extLst>
              <a:ext uri="{FF2B5EF4-FFF2-40B4-BE49-F238E27FC236}">
                <a16:creationId xmlns="" xmlns:a16="http://schemas.microsoft.com/office/drawing/2014/main" id="{57427EAE-C7F4-4285-92DC-CDFF343FC71B}"/>
              </a:ext>
            </a:extLst>
          </p:cNvPr>
          <p:cNvSpPr/>
          <p:nvPr/>
        </p:nvSpPr>
        <p:spPr>
          <a:xfrm>
            <a:off x="624840" y="3499507"/>
            <a:ext cx="647700" cy="864955"/>
          </a:xfrm>
          <a:prstGeom prst="roundRect">
            <a:avLst/>
          </a:prstGeom>
          <a:solidFill>
            <a:srgbClr val="00B0F0"/>
          </a:solidFill>
          <a:ln w="222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云端控制中心</a:t>
            </a:r>
          </a:p>
        </p:txBody>
      </p:sp>
      <p:sp>
        <p:nvSpPr>
          <p:cNvPr id="150" name="TextBox 26">
            <a:extLst>
              <a:ext uri="{FF2B5EF4-FFF2-40B4-BE49-F238E27FC236}">
                <a16:creationId xmlns="" xmlns:a16="http://schemas.microsoft.com/office/drawing/2014/main" id="{565EC0E3-7677-405A-80AD-2C65EEEC7667}"/>
              </a:ext>
            </a:extLst>
          </p:cNvPr>
          <p:cNvSpPr txBox="1"/>
          <p:nvPr/>
        </p:nvSpPr>
        <p:spPr>
          <a:xfrm>
            <a:off x="2925215" y="2469496"/>
            <a:ext cx="2881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融合部分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HSA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功能，采集山石产品日志，供查询及备份。部署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SYSMON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服务，采集终端日志。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1" name="TextBox 26">
            <a:extLst>
              <a:ext uri="{FF2B5EF4-FFF2-40B4-BE49-F238E27FC236}">
                <a16:creationId xmlns="" xmlns:a16="http://schemas.microsoft.com/office/drawing/2014/main" id="{5C93BC01-C7CF-48D2-8963-A739D2ABF882}"/>
              </a:ext>
            </a:extLst>
          </p:cNvPr>
          <p:cNvSpPr txBox="1"/>
          <p:nvPr/>
        </p:nvSpPr>
        <p:spPr>
          <a:xfrm>
            <a:off x="2993968" y="3013613"/>
            <a:ext cx="2881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融合部分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HSM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功能，针对山石设备进行集中管控、配置下发、特征库及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LIC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管理等。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TextBox 52">
            <a:extLst>
              <a:ext uri="{FF2B5EF4-FFF2-40B4-BE49-F238E27FC236}">
                <a16:creationId xmlns="" xmlns:a16="http://schemas.microsoft.com/office/drawing/2014/main" id="{E4E1DA84-1B1B-44E9-8F2D-EE23128AC164}"/>
              </a:ext>
            </a:extLst>
          </p:cNvPr>
          <p:cNvSpPr txBox="1"/>
          <p:nvPr/>
        </p:nvSpPr>
        <p:spPr>
          <a:xfrm>
            <a:off x="5912393" y="4517142"/>
            <a:ext cx="288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配合山石安全产品的单产品销售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TextBox 27">
            <a:extLst>
              <a:ext uri="{FF2B5EF4-FFF2-40B4-BE49-F238E27FC236}">
                <a16:creationId xmlns="" xmlns:a16="http://schemas.microsoft.com/office/drawing/2014/main" id="{7001D298-FC77-4E3F-AC89-DFE8D7DE1495}"/>
              </a:ext>
            </a:extLst>
          </p:cNvPr>
          <p:cNvSpPr txBox="1"/>
          <p:nvPr/>
        </p:nvSpPr>
        <p:spPr>
          <a:xfrm>
            <a:off x="5897878" y="3512952"/>
            <a:ext cx="327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建立云端控制中心，采集威胁热点。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建立云端控制中心的威胁热点知识库。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12E6F508-0311-4A09-933B-4CBA138C7339}"/>
              </a:ext>
            </a:extLst>
          </p:cNvPr>
          <p:cNvSpPr/>
          <p:nvPr/>
        </p:nvSpPr>
        <p:spPr>
          <a:xfrm>
            <a:off x="5912393" y="1184564"/>
            <a:ext cx="5944327" cy="4636769"/>
          </a:xfrm>
          <a:prstGeom prst="roundRect">
            <a:avLst>
              <a:gd name="adj" fmla="val 5611"/>
            </a:avLst>
          </a:prstGeom>
          <a:solidFill>
            <a:schemeClr val="bg1">
              <a:lumMod val="50000"/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市场需求发展趋势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5</a:t>
            </a:fld>
            <a:endParaRPr lang="en-US" altLang="zh-CN"/>
          </a:p>
        </p:txBody>
      </p:sp>
      <p:graphicFrame>
        <p:nvGraphicFramePr>
          <p:cNvPr id="2" name="图示 1">
            <a:extLst>
              <a:ext uri="{FF2B5EF4-FFF2-40B4-BE49-F238E27FC236}">
                <a16:creationId xmlns="" xmlns:a16="http://schemas.microsoft.com/office/drawing/2014/main" id="{E478EF4D-E583-4052-A4D6-AF70D1770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509376"/>
              </p:ext>
            </p:extLst>
          </p:nvPr>
        </p:nvGraphicFramePr>
        <p:xfrm>
          <a:off x="615434" y="1900573"/>
          <a:ext cx="10961131" cy="3840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Picture 63" descr="F:\山石网科\内部文件\icon\新建文件夹\Infranet Icons-0507-77.png">
            <a:extLst>
              <a:ext uri="{FF2B5EF4-FFF2-40B4-BE49-F238E27FC236}">
                <a16:creationId xmlns="" xmlns:a16="http://schemas.microsoft.com/office/drawing/2014/main" id="{6A7D8064-99DD-41C9-A6D8-EF9EDFF8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606" y="1007190"/>
            <a:ext cx="481012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EBEF7D0C-9FCD-430F-88AB-890132104D7A}"/>
              </a:ext>
            </a:extLst>
          </p:cNvPr>
          <p:cNvSpPr txBox="1"/>
          <p:nvPr/>
        </p:nvSpPr>
        <p:spPr>
          <a:xfrm>
            <a:off x="9830001" y="1186503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未来的市场需求怎样的安全产品</a:t>
            </a:r>
          </a:p>
        </p:txBody>
      </p:sp>
      <p:graphicFrame>
        <p:nvGraphicFramePr>
          <p:cNvPr id="53" name="图示 52">
            <a:extLst>
              <a:ext uri="{FF2B5EF4-FFF2-40B4-BE49-F238E27FC236}">
                <a16:creationId xmlns="" xmlns:a16="http://schemas.microsoft.com/office/drawing/2014/main" id="{62659281-0153-4748-AE5A-A6454CA9D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882519"/>
              </p:ext>
            </p:extLst>
          </p:nvPr>
        </p:nvGraphicFramePr>
        <p:xfrm>
          <a:off x="809705" y="5482544"/>
          <a:ext cx="10766860" cy="422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4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84425139-B585-4D47-91ED-81972974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2" y="3146265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1131C160-D6C3-459A-8933-C8E30423A1C5}"/>
              </a:ext>
            </a:extLst>
          </p:cNvPr>
          <p:cNvSpPr txBox="1"/>
          <p:nvPr/>
        </p:nvSpPr>
        <p:spPr>
          <a:xfrm>
            <a:off x="3329985" y="2639993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安全市场发展的刚需性产品</a:t>
            </a:r>
          </a:p>
        </p:txBody>
      </p:sp>
      <p:pic>
        <p:nvPicPr>
          <p:cNvPr id="56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BF0F54B-819E-4EC0-95F3-DB6AF263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23" y="2533483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1B23CF47-0EEA-41CC-8EA2-B3CC0B3F4419}"/>
              </a:ext>
            </a:extLst>
          </p:cNvPr>
          <p:cNvSpPr txBox="1"/>
          <p:nvPr/>
        </p:nvSpPr>
        <p:spPr>
          <a:xfrm>
            <a:off x="1197516" y="3208170"/>
            <a:ext cx="131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满足合规性检查产品，缺乏实用性价值</a:t>
            </a:r>
          </a:p>
        </p:txBody>
      </p:sp>
      <p:pic>
        <p:nvPicPr>
          <p:cNvPr id="58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646E45D8-C27C-4D73-94FE-94773733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94" y="2064343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55E46C6B-408B-4A50-A4F0-B6EEE146C709}"/>
              </a:ext>
            </a:extLst>
          </p:cNvPr>
          <p:cNvSpPr txBox="1"/>
          <p:nvPr/>
        </p:nvSpPr>
        <p:spPr>
          <a:xfrm>
            <a:off x="5438009" y="2215460"/>
            <a:ext cx="131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行业客户核心诉求差异化明显</a:t>
            </a:r>
          </a:p>
        </p:txBody>
      </p:sp>
      <p:pic>
        <p:nvPicPr>
          <p:cNvPr id="60" name="Picture 64" descr="F:\山石网科\内部文件\icon\新建文件夹\Infranet Icons-0507-78.png">
            <a:extLst>
              <a:ext uri="{FF2B5EF4-FFF2-40B4-BE49-F238E27FC236}">
                <a16:creationId xmlns="" xmlns:a16="http://schemas.microsoft.com/office/drawing/2014/main" id="{FDD9E000-61A4-46B4-8C4B-19E5170E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65" y="1530760"/>
            <a:ext cx="2000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AE8847A1-8791-4E0E-8A7B-5DD5D5634955}"/>
              </a:ext>
            </a:extLst>
          </p:cNvPr>
          <p:cNvSpPr txBox="1"/>
          <p:nvPr/>
        </p:nvSpPr>
        <p:spPr>
          <a:xfrm>
            <a:off x="7546033" y="1577407"/>
            <a:ext cx="131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专业化安全运维成本高，需求持续投入</a:t>
            </a:r>
          </a:p>
        </p:txBody>
      </p:sp>
    </p:spTree>
    <p:extLst>
      <p:ext uri="{BB962C8B-B14F-4D97-AF65-F5344CB8AC3E}">
        <p14:creationId xmlns:p14="http://schemas.microsoft.com/office/powerpoint/2010/main" val="26214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2B25C9-2912-49F2-8613-E2AB6D0A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89" y="173347"/>
            <a:ext cx="9809846" cy="605774"/>
          </a:xfrm>
        </p:spPr>
        <p:txBody>
          <a:bodyPr/>
          <a:lstStyle/>
          <a:p>
            <a:r>
              <a:rPr lang="zh-CN" altLang="en-US" dirty="0"/>
              <a:t>智</a:t>
            </a:r>
            <a:r>
              <a:rPr lang="en-US" altLang="zh-CN" dirty="0"/>
              <a:t>·</a:t>
            </a:r>
            <a:r>
              <a:rPr lang="zh-CN" altLang="en-US" dirty="0"/>
              <a:t>源</a:t>
            </a:r>
            <a:r>
              <a:rPr lang="zh-CN" altLang="en-US" dirty="0" smtClean="0"/>
              <a:t>产品</a:t>
            </a:r>
            <a:r>
              <a:rPr lang="en-US" altLang="zh-CN" dirty="0"/>
              <a:t> </a:t>
            </a:r>
            <a:r>
              <a:rPr lang="en-US" altLang="zh-CN" dirty="0" smtClean="0"/>
              <a:t>Phase-2 </a:t>
            </a:r>
            <a:r>
              <a:rPr lang="zh-CN" altLang="en-US" dirty="0" smtClean="0"/>
              <a:t>阶段细化分解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3952436-2DE4-4CE0-8E2D-82F0A0A8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470" y="6356187"/>
            <a:ext cx="571350" cy="248005"/>
          </a:xfr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50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="" xmlns:a16="http://schemas.microsoft.com/office/drawing/2014/main" id="{208DA609-DAFA-4CED-B044-97155D4E6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787813"/>
              </p:ext>
            </p:extLst>
          </p:nvPr>
        </p:nvGraphicFramePr>
        <p:xfrm>
          <a:off x="104346" y="1357827"/>
          <a:ext cx="11069781" cy="453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100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市场产品品类定义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6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="" xmlns:a16="http://schemas.microsoft.com/office/drawing/2014/main" id="{68D8F387-DFD1-49DF-A657-FA3544B81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735832"/>
              </p:ext>
            </p:extLst>
          </p:nvPr>
        </p:nvGraphicFramePr>
        <p:xfrm>
          <a:off x="556077" y="1122219"/>
          <a:ext cx="11079846" cy="4772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CAD4192-663A-4747-9C64-070CDFFC9292}"/>
              </a:ext>
            </a:extLst>
          </p:cNvPr>
          <p:cNvSpPr txBox="1"/>
          <p:nvPr/>
        </p:nvSpPr>
        <p:spPr>
          <a:xfrm>
            <a:off x="7761683" y="5848649"/>
            <a:ext cx="4160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——《Gartner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：智能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SOC/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情报驱动的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的五大特征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2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客户调研及需求分析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下一章节</a:t>
            </a:r>
          </a:p>
        </p:txBody>
      </p:sp>
    </p:spTree>
    <p:extLst>
      <p:ext uri="{BB962C8B-B14F-4D97-AF65-F5344CB8AC3E}">
        <p14:creationId xmlns:p14="http://schemas.microsoft.com/office/powerpoint/2010/main" val="8376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客户调研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8</a:t>
            </a:fld>
            <a:endParaRPr lang="en-US" altLang="zh-CN" dirty="0"/>
          </a:p>
        </p:txBody>
      </p:sp>
      <p:sp>
        <p:nvSpPr>
          <p:cNvPr id="6" name="圆角矩形 13">
            <a:extLst>
              <a:ext uri="{FF2B5EF4-FFF2-40B4-BE49-F238E27FC236}">
                <a16:creationId xmlns="" xmlns:a16="http://schemas.microsoft.com/office/drawing/2014/main" id="{34A43732-B930-4BD7-AB80-7689B0EF200A}"/>
              </a:ext>
            </a:extLst>
          </p:cNvPr>
          <p:cNvSpPr/>
          <p:nvPr/>
        </p:nvSpPr>
        <p:spPr>
          <a:xfrm>
            <a:off x="1378464" y="1311392"/>
            <a:ext cx="1920240" cy="7162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教育</a:t>
            </a:r>
          </a:p>
        </p:txBody>
      </p:sp>
      <p:sp>
        <p:nvSpPr>
          <p:cNvPr id="7" name="圆角矩形 14">
            <a:extLst>
              <a:ext uri="{FF2B5EF4-FFF2-40B4-BE49-F238E27FC236}">
                <a16:creationId xmlns="" xmlns:a16="http://schemas.microsoft.com/office/drawing/2014/main" id="{CF48B587-A9F2-4DD2-A03A-1662556BF620}"/>
              </a:ext>
            </a:extLst>
          </p:cNvPr>
          <p:cNvSpPr/>
          <p:nvPr/>
        </p:nvSpPr>
        <p:spPr>
          <a:xfrm>
            <a:off x="4411224" y="1311392"/>
            <a:ext cx="1249680" cy="71628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="" xmlns:a16="http://schemas.microsoft.com/office/drawing/2014/main" id="{04E197C1-9439-43C9-82D9-465CC6910767}"/>
              </a:ext>
            </a:extLst>
          </p:cNvPr>
          <p:cNvSpPr txBox="1"/>
          <p:nvPr/>
        </p:nvSpPr>
        <p:spPr>
          <a:xfrm>
            <a:off x="6096000" y="1443493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南京晓庄学院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南京理工大学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58C8DEB7-F40A-485B-A9B7-5090C4AEEF1C}"/>
              </a:ext>
            </a:extLst>
          </p:cNvPr>
          <p:cNvCxnSpPr/>
          <p:nvPr/>
        </p:nvCxnSpPr>
        <p:spPr>
          <a:xfrm flipV="1">
            <a:off x="753624" y="2134352"/>
            <a:ext cx="101498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18">
            <a:extLst>
              <a:ext uri="{FF2B5EF4-FFF2-40B4-BE49-F238E27FC236}">
                <a16:creationId xmlns="" xmlns:a16="http://schemas.microsoft.com/office/drawing/2014/main" id="{D247F943-AD3C-421A-98CF-975610F5B889}"/>
              </a:ext>
            </a:extLst>
          </p:cNvPr>
          <p:cNvSpPr/>
          <p:nvPr/>
        </p:nvSpPr>
        <p:spPr>
          <a:xfrm>
            <a:off x="1378464" y="2241032"/>
            <a:ext cx="1920240" cy="777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政府</a:t>
            </a:r>
          </a:p>
        </p:txBody>
      </p:sp>
      <p:sp>
        <p:nvSpPr>
          <p:cNvPr id="11" name="圆角矩形 19">
            <a:extLst>
              <a:ext uri="{FF2B5EF4-FFF2-40B4-BE49-F238E27FC236}">
                <a16:creationId xmlns="" xmlns:a16="http://schemas.microsoft.com/office/drawing/2014/main" id="{E081CF36-AF6E-4014-8C5F-9259DE8E34DB}"/>
              </a:ext>
            </a:extLst>
          </p:cNvPr>
          <p:cNvSpPr/>
          <p:nvPr/>
        </p:nvSpPr>
        <p:spPr>
          <a:xfrm>
            <a:off x="4411224" y="2241032"/>
            <a:ext cx="1249680" cy="77724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="" xmlns:a16="http://schemas.microsoft.com/office/drawing/2014/main" id="{EA7BA805-7014-4CA5-8631-99B7BE39D9F9}"/>
              </a:ext>
            </a:extLst>
          </p:cNvPr>
          <p:cNvSpPr txBox="1"/>
          <p:nvPr/>
        </p:nvSpPr>
        <p:spPr>
          <a:xfrm>
            <a:off x="6087624" y="2301992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江苏省电化教育馆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江苏省财政厅信息中心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DB78B2EC-C4C8-4D98-80DF-C17C027D5600}"/>
              </a:ext>
            </a:extLst>
          </p:cNvPr>
          <p:cNvCxnSpPr/>
          <p:nvPr/>
        </p:nvCxnSpPr>
        <p:spPr>
          <a:xfrm flipV="1">
            <a:off x="768864" y="3124952"/>
            <a:ext cx="101498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22">
            <a:extLst>
              <a:ext uri="{FF2B5EF4-FFF2-40B4-BE49-F238E27FC236}">
                <a16:creationId xmlns="" xmlns:a16="http://schemas.microsoft.com/office/drawing/2014/main" id="{40920B73-66A2-4B3A-A834-37D86F9DF516}"/>
              </a:ext>
            </a:extLst>
          </p:cNvPr>
          <p:cNvSpPr/>
          <p:nvPr/>
        </p:nvSpPr>
        <p:spPr>
          <a:xfrm>
            <a:off x="1378464" y="3231632"/>
            <a:ext cx="1920240" cy="777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金融</a:t>
            </a:r>
          </a:p>
        </p:txBody>
      </p:sp>
      <p:sp>
        <p:nvSpPr>
          <p:cNvPr id="15" name="圆角矩形 23">
            <a:extLst>
              <a:ext uri="{FF2B5EF4-FFF2-40B4-BE49-F238E27FC236}">
                <a16:creationId xmlns="" xmlns:a16="http://schemas.microsoft.com/office/drawing/2014/main" id="{C7AA8081-7496-442D-AA3D-78B76284D599}"/>
              </a:ext>
            </a:extLst>
          </p:cNvPr>
          <p:cNvSpPr/>
          <p:nvPr/>
        </p:nvSpPr>
        <p:spPr>
          <a:xfrm>
            <a:off x="4426464" y="3231632"/>
            <a:ext cx="1249680" cy="77724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16" name="TextBox 24">
            <a:extLst>
              <a:ext uri="{FF2B5EF4-FFF2-40B4-BE49-F238E27FC236}">
                <a16:creationId xmlns="" xmlns:a16="http://schemas.microsoft.com/office/drawing/2014/main" id="{FF91AA77-2827-4893-8E49-11B4F4FD3E39}"/>
              </a:ext>
            </a:extLst>
          </p:cNvPr>
          <p:cNvSpPr txBox="1"/>
          <p:nvPr/>
        </p:nvSpPr>
        <p:spPr>
          <a:xfrm>
            <a:off x="6102864" y="3292592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华安基金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中国银联电子支付研究院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F405652A-BA4D-4694-B55E-429D08B0F661}"/>
              </a:ext>
            </a:extLst>
          </p:cNvPr>
          <p:cNvCxnSpPr/>
          <p:nvPr/>
        </p:nvCxnSpPr>
        <p:spPr>
          <a:xfrm flipV="1">
            <a:off x="784104" y="4115552"/>
            <a:ext cx="101498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26">
            <a:extLst>
              <a:ext uri="{FF2B5EF4-FFF2-40B4-BE49-F238E27FC236}">
                <a16:creationId xmlns="" xmlns:a16="http://schemas.microsoft.com/office/drawing/2014/main" id="{C9141344-4C79-41D5-80F8-07FA717E8D64}"/>
              </a:ext>
            </a:extLst>
          </p:cNvPr>
          <p:cNvSpPr/>
          <p:nvPr/>
        </p:nvSpPr>
        <p:spPr>
          <a:xfrm>
            <a:off x="1378464" y="4222232"/>
            <a:ext cx="1920240" cy="777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大企业</a:t>
            </a:r>
          </a:p>
        </p:txBody>
      </p:sp>
      <p:sp>
        <p:nvSpPr>
          <p:cNvPr id="19" name="圆角矩形 27">
            <a:extLst>
              <a:ext uri="{FF2B5EF4-FFF2-40B4-BE49-F238E27FC236}">
                <a16:creationId xmlns="" xmlns:a16="http://schemas.microsoft.com/office/drawing/2014/main" id="{17B97435-DC52-43C6-95C7-A3EF4808F437}"/>
              </a:ext>
            </a:extLst>
          </p:cNvPr>
          <p:cNvSpPr/>
          <p:nvPr/>
        </p:nvSpPr>
        <p:spPr>
          <a:xfrm>
            <a:off x="4441704" y="4222232"/>
            <a:ext cx="1249680" cy="777240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="" xmlns:a16="http://schemas.microsoft.com/office/drawing/2014/main" id="{F8DE0CBF-C925-4E0B-BBD8-F48534E438E6}"/>
              </a:ext>
            </a:extLst>
          </p:cNvPr>
          <p:cNvSpPr txBox="1"/>
          <p:nvPr/>
        </p:nvSpPr>
        <p:spPr>
          <a:xfrm>
            <a:off x="6118104" y="4283192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奥园地产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1168DCC9-0AFB-415C-82A1-954ACE036F98}"/>
              </a:ext>
            </a:extLst>
          </p:cNvPr>
          <p:cNvCxnSpPr/>
          <p:nvPr/>
        </p:nvCxnSpPr>
        <p:spPr>
          <a:xfrm>
            <a:off x="3816864" y="1326632"/>
            <a:ext cx="0" cy="36728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">
            <a:extLst>
              <a:ext uri="{FF2B5EF4-FFF2-40B4-BE49-F238E27FC236}">
                <a16:creationId xmlns="" xmlns:a16="http://schemas.microsoft.com/office/drawing/2014/main" id="{A0178E90-2440-405E-9618-238AB9073842}"/>
              </a:ext>
            </a:extLst>
          </p:cNvPr>
          <p:cNvSpPr txBox="1"/>
          <p:nvPr/>
        </p:nvSpPr>
        <p:spPr>
          <a:xfrm>
            <a:off x="1122879" y="5407024"/>
            <a:ext cx="10004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调研内容：从近两年的客户交流纪要中，挖掘提炼出态势感知及大数据分析平台的应用及需求</a:t>
            </a:r>
          </a:p>
        </p:txBody>
      </p:sp>
    </p:spTree>
    <p:extLst>
      <p:ext uri="{BB962C8B-B14F-4D97-AF65-F5344CB8AC3E}">
        <p14:creationId xmlns:p14="http://schemas.microsoft.com/office/powerpoint/2010/main" val="1675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教育行业客户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9</a:t>
            </a:fld>
            <a:endParaRPr lang="en-US" altLang="zh-CN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="" xmlns:a16="http://schemas.microsoft.com/office/drawing/2014/main" id="{49925246-4021-40CB-AD28-61E276472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663823"/>
              </p:ext>
            </p:extLst>
          </p:nvPr>
        </p:nvGraphicFramePr>
        <p:xfrm>
          <a:off x="697470" y="1067724"/>
          <a:ext cx="10797060" cy="310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257">
                  <a:extLst>
                    <a:ext uri="{9D8B030D-6E8A-4147-A177-3AD203B41FA5}">
                      <a16:colId xmlns="" xmlns:a16="http://schemas.microsoft.com/office/drawing/2014/main" val="4186204507"/>
                    </a:ext>
                  </a:extLst>
                </a:gridCol>
                <a:gridCol w="3481564">
                  <a:extLst>
                    <a:ext uri="{9D8B030D-6E8A-4147-A177-3AD203B41FA5}">
                      <a16:colId xmlns="" xmlns:a16="http://schemas.microsoft.com/office/drawing/2014/main" val="3692216973"/>
                    </a:ext>
                  </a:extLst>
                </a:gridCol>
                <a:gridCol w="5807239">
                  <a:extLst>
                    <a:ext uri="{9D8B030D-6E8A-4147-A177-3AD203B41FA5}">
                      <a16:colId xmlns="" xmlns:a16="http://schemas.microsoft.com/office/drawing/2014/main" val="4064342062"/>
                    </a:ext>
                  </a:extLst>
                </a:gridCol>
              </a:tblGrid>
              <a:tr h="305694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2979487"/>
                  </a:ext>
                </a:extLst>
              </a:tr>
              <a:tr h="75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南京晓庄学院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设备日志单独管理效率低，网管人员不具备安全分析能力，无法对日志结果加以利用。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收集所有网络设备日志；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能提供专业且具有深度和及时性的专家知识库；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更好的挖掘数据潜在价值，主要体现在如下几方面，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资产利用率监测；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关联性分析和潜在风险评估等方面；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引入多家厂商的分析服务进行对比；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96051028"/>
                  </a:ext>
                </a:extLst>
              </a:tr>
              <a:tr h="10658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itchFamily="34" charset="-122"/>
                          <a:ea typeface="微软雅黑" pitchFamily="34" charset="-122"/>
                        </a:rPr>
                        <a:t>南京理工大学</a:t>
                      </a:r>
                      <a:endParaRPr lang="en-US" altLang="zh-CN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网管人员无法发现多设备日志之间的关联性和潜在问题，目前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HSM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只能监控单点设备的威胁及流量情况，需要全局视角，以了解全网的安全状态。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已经部署了很多山石安全产品，能提供大数据分析的能力，通过综合的关联分析来弥补管理员在安全方面专业的不足；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将网络环境质量，威胁状况预警，应用识别，行为异常等方面数据进行分析展示；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19935888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754F3D9F-BA01-4517-B1A9-162F29971251}"/>
              </a:ext>
            </a:extLst>
          </p:cNvPr>
          <p:cNvSpPr txBox="1"/>
          <p:nvPr/>
        </p:nvSpPr>
        <p:spPr>
          <a:xfrm>
            <a:off x="697470" y="4334983"/>
            <a:ext cx="10577946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需求总结：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山石安全产品及第三方网络安全设备的日志审计。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网络流量及日志的综合关联分析，用于指导安全处置。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网络威胁态势、资产风险态势、异常网络流量态势的集中呈现。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具备知识库信息，针对检测出的威胁进行描述说明。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20835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山石网科">
      <a:dk1>
        <a:sysClr val="windowText" lastClr="000000"/>
      </a:dk1>
      <a:lt1>
        <a:sysClr val="window" lastClr="FFFFFF"/>
      </a:lt1>
      <a:dk2>
        <a:srgbClr val="C1D1D8"/>
      </a:dk2>
      <a:lt2>
        <a:srgbClr val="203556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10866</TotalTime>
  <Words>6577</Words>
  <Application>Microsoft Office PowerPoint</Application>
  <PresentationFormat>宽屏</PresentationFormat>
  <Paragraphs>1184</Paragraphs>
  <Slides>50</Slides>
  <Notes>17</Notes>
  <HiddenSlides>13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2" baseType="lpstr">
      <vt:lpstr>Arial Unicode MS</vt:lpstr>
      <vt:lpstr>Microsoft YaHei UI</vt:lpstr>
      <vt:lpstr>Open Sans Light</vt:lpstr>
      <vt:lpstr>微软雅黑</vt:lpstr>
      <vt:lpstr>思源黑体 CN Bold</vt:lpstr>
      <vt:lpstr>思源黑体 CN Normal</vt:lpstr>
      <vt:lpstr>等线</vt:lpstr>
      <vt:lpstr>等线 Light</vt:lpstr>
      <vt:lpstr>Arial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市场背景</vt:lpstr>
      <vt:lpstr>市场需求发展趋势</vt:lpstr>
      <vt:lpstr>市场产品品类定义</vt:lpstr>
      <vt:lpstr>PowerPoint 演示文稿</vt:lpstr>
      <vt:lpstr>客户调研</vt:lpstr>
      <vt:lpstr>教育行业客户</vt:lpstr>
      <vt:lpstr>政府行业客户</vt:lpstr>
      <vt:lpstr>金融行业客户</vt:lpstr>
      <vt:lpstr>大企业客户</vt:lpstr>
      <vt:lpstr>行业需求总结</vt:lpstr>
      <vt:lpstr>PowerPoint 演示文稿</vt:lpstr>
      <vt:lpstr>友商产品分析</vt:lpstr>
      <vt:lpstr>深信服安全感知平台分析</vt:lpstr>
      <vt:lpstr>360态势感知与安全运营平台分析</vt:lpstr>
      <vt:lpstr>H3C态势感知系统分析</vt:lpstr>
      <vt:lpstr>安恒安全防护管理平台</vt:lpstr>
      <vt:lpstr>CheckPoint SmartCenter</vt:lpstr>
      <vt:lpstr>FireEye TAP ( Threat Analytics Platform )</vt:lpstr>
      <vt:lpstr>友商产品对比总结</vt:lpstr>
      <vt:lpstr>学习&amp;借鉴</vt:lpstr>
      <vt:lpstr>PowerPoint 演示文稿</vt:lpstr>
      <vt:lpstr>智·源—大数据分析平台</vt:lpstr>
      <vt:lpstr>智·源部署场景</vt:lpstr>
      <vt:lpstr>智·源组件架构</vt:lpstr>
      <vt:lpstr>智·源功能架构</vt:lpstr>
      <vt:lpstr>全局安全态势呈现</vt:lpstr>
      <vt:lpstr>智·源 5年战略 Roadmap</vt:lpstr>
      <vt:lpstr>智·源产品 Roadmap</vt:lpstr>
      <vt:lpstr>智·源产品Phase2 功能细化</vt:lpstr>
      <vt:lpstr>智·源产品Phase3 功能细化</vt:lpstr>
      <vt:lpstr>PowerPoint 演示文稿</vt:lpstr>
      <vt:lpstr>HSM&amp;HSA历年销售回顾</vt:lpstr>
      <vt:lpstr>PowerPoint 演示文稿</vt:lpstr>
      <vt:lpstr>PowerPoint 演示文稿</vt:lpstr>
      <vt:lpstr>市场规模预期</vt:lpstr>
      <vt:lpstr>大屏展示—深信服</vt:lpstr>
      <vt:lpstr>透视镜—深信服</vt:lpstr>
      <vt:lpstr>大屏展示—360</vt:lpstr>
      <vt:lpstr>大屏展示—H3C</vt:lpstr>
      <vt:lpstr>NTA—H3C</vt:lpstr>
      <vt:lpstr>用户行为分析—H3C</vt:lpstr>
      <vt:lpstr>智·源 Overview</vt:lpstr>
      <vt:lpstr>市场规模预期</vt:lpstr>
      <vt:lpstr>全局态势感知—关联分析实例</vt:lpstr>
      <vt:lpstr>智·源宏观规划构想</vt:lpstr>
      <vt:lpstr>智·源Roadmap</vt:lpstr>
      <vt:lpstr>智·源产品 Phase-2 阶段细化分解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Driver Liu</dc:creator>
  <cp:lastModifiedBy>Z. Martin</cp:lastModifiedBy>
  <cp:revision>383</cp:revision>
  <dcterms:created xsi:type="dcterms:W3CDTF">2017-02-03T03:01:39Z</dcterms:created>
  <dcterms:modified xsi:type="dcterms:W3CDTF">2018-05-17T12:04:49Z</dcterms:modified>
</cp:coreProperties>
</file>